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351" r:id="rId3"/>
    <p:sldId id="347" r:id="rId4"/>
    <p:sldId id="348" r:id="rId5"/>
    <p:sldId id="263" r:id="rId6"/>
    <p:sldId id="270" r:id="rId7"/>
    <p:sldId id="273" r:id="rId8"/>
    <p:sldId id="274" r:id="rId9"/>
    <p:sldId id="275" r:id="rId10"/>
    <p:sldId id="276" r:id="rId11"/>
    <p:sldId id="277" r:id="rId12"/>
    <p:sldId id="278" r:id="rId13"/>
    <p:sldId id="352" r:id="rId14"/>
    <p:sldId id="279" r:id="rId15"/>
    <p:sldId id="281" r:id="rId16"/>
    <p:sldId id="282" r:id="rId17"/>
    <p:sldId id="354" r:id="rId18"/>
    <p:sldId id="283" r:id="rId19"/>
    <p:sldId id="284" r:id="rId20"/>
    <p:sldId id="285" r:id="rId21"/>
    <p:sldId id="286" r:id="rId22"/>
    <p:sldId id="349" r:id="rId23"/>
    <p:sldId id="355" r:id="rId24"/>
    <p:sldId id="287" r:id="rId25"/>
    <p:sldId id="350" r:id="rId26"/>
    <p:sldId id="288" r:id="rId27"/>
    <p:sldId id="357" r:id="rId28"/>
    <p:sldId id="271" r:id="rId29"/>
    <p:sldId id="272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299" r:id="rId41"/>
    <p:sldId id="301" r:id="rId42"/>
    <p:sldId id="302" r:id="rId43"/>
    <p:sldId id="304" r:id="rId44"/>
    <p:sldId id="303" r:id="rId45"/>
    <p:sldId id="305" r:id="rId46"/>
    <p:sldId id="307" r:id="rId47"/>
    <p:sldId id="306" r:id="rId48"/>
    <p:sldId id="308" r:id="rId49"/>
    <p:sldId id="309" r:id="rId50"/>
    <p:sldId id="310" r:id="rId51"/>
    <p:sldId id="311" r:id="rId52"/>
    <p:sldId id="292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41" r:id="rId81"/>
    <p:sldId id="340" r:id="rId82"/>
    <p:sldId id="342" r:id="rId83"/>
    <p:sldId id="344" r:id="rId84"/>
    <p:sldId id="343" r:id="rId85"/>
    <p:sldId id="345" r:id="rId86"/>
    <p:sldId id="346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8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1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439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26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6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59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3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35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43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12B418B-3542-47A9-A5B3-C3FBF4A5F35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31367A-F887-4160-A326-7C84050F2B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28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support/documentation/Manual/Texture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cpetry.github.io/NormalMap-Online/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3D Game Basic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4478098"/>
            <a:ext cx="7543800" cy="1759073"/>
          </a:xfrm>
        </p:spPr>
        <p:txBody>
          <a:bodyPr>
            <a:normAutofit/>
          </a:bodyPr>
          <a:lstStyle/>
          <a:p>
            <a:r>
              <a:rPr lang="en-US" altLang="ko-KR" dirty="0"/>
              <a:t>7</a:t>
            </a:r>
            <a:r>
              <a:rPr lang="en-US" altLang="ko-KR" baseline="30000" dirty="0"/>
              <a:t>th</a:t>
            </a:r>
            <a:r>
              <a:rPr lang="en-US" altLang="ko-KR" dirty="0"/>
              <a:t> class</a:t>
            </a:r>
          </a:p>
          <a:p>
            <a:r>
              <a:rPr lang="en-US" altLang="ko-KR" dirty="0"/>
              <a:t>Unity3d – Material </a:t>
            </a:r>
          </a:p>
          <a:p>
            <a:pPr algn="r"/>
            <a:r>
              <a:rPr lang="en-US" altLang="ko-KR" dirty="0"/>
              <a:t>Handityo </a:t>
            </a:r>
            <a:r>
              <a:rPr lang="en-US" altLang="ko-KR" dirty="0" err="1"/>
              <a:t>aulia</a:t>
            </a:r>
            <a:r>
              <a:rPr lang="en-US" altLang="ko-KR" dirty="0"/>
              <a:t> putra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4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/>
              <a:t>Creating and saving texture maps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When </a:t>
            </a:r>
            <a:r>
              <a:rPr lang="en-US" altLang="ko-KR" sz="2400" dirty="0">
                <a:solidFill>
                  <a:srgbClr val="FF0000"/>
                </a:solidFill>
              </a:rPr>
              <a:t>saving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texture maps</a:t>
            </a:r>
            <a:r>
              <a:rPr lang="en-US" altLang="ko-KR" sz="2400" dirty="0"/>
              <a:t>, </a:t>
            </a:r>
          </a:p>
          <a:p>
            <a:pPr lvl="1"/>
            <a:r>
              <a:rPr lang="en-US" altLang="ko-KR" sz="2200" dirty="0"/>
              <a:t>especially the ones that have an </a:t>
            </a:r>
            <a:r>
              <a:rPr lang="en-US" altLang="ko-KR" sz="2200" dirty="0">
                <a:solidFill>
                  <a:srgbClr val="0070C0"/>
                </a:solidFill>
              </a:rPr>
              <a:t>Alpha Channel</a:t>
            </a:r>
            <a:r>
              <a:rPr lang="en-US" altLang="ko-KR" sz="2200" dirty="0"/>
              <a:t>, </a:t>
            </a:r>
          </a:p>
          <a:p>
            <a:pPr lvl="1"/>
            <a:r>
              <a:rPr lang="en-US" altLang="ko-KR" sz="2200" dirty="0"/>
              <a:t>an adequate file format is required. </a:t>
            </a:r>
          </a:p>
          <a:p>
            <a:r>
              <a:rPr lang="en-US" altLang="ko-KR" sz="2400" dirty="0">
                <a:solidFill>
                  <a:srgbClr val="0070C0"/>
                </a:solidFill>
              </a:rPr>
              <a:t>PSD</a:t>
            </a:r>
            <a:r>
              <a:rPr lang="en-US" altLang="ko-KR" sz="2400" dirty="0"/>
              <a:t>, Photoshop's native format, is practical for preserving the original artwork in many layers. </a:t>
            </a:r>
          </a:p>
          <a:p>
            <a:r>
              <a:rPr lang="en-US" altLang="ko-KR" sz="2400" dirty="0"/>
              <a:t>The </a:t>
            </a:r>
            <a:r>
              <a:rPr lang="en-US" altLang="ko-KR" sz="2400" dirty="0">
                <a:solidFill>
                  <a:srgbClr val="0070C0"/>
                </a:solidFill>
              </a:rPr>
              <a:t>PNG</a:t>
            </a:r>
            <a:r>
              <a:rPr lang="en-US" altLang="ko-KR" sz="2400" dirty="0"/>
              <a:t> format is also a great option, </a:t>
            </a:r>
          </a:p>
          <a:p>
            <a:pPr lvl="1"/>
            <a:r>
              <a:rPr lang="en-US" altLang="ko-KR" sz="2200" dirty="0"/>
              <a:t>but please note that </a:t>
            </a:r>
            <a:r>
              <a:rPr lang="en-US" altLang="ko-KR" sz="2200" dirty="0">
                <a:solidFill>
                  <a:srgbClr val="0070C0"/>
                </a:solidFill>
              </a:rPr>
              <a:t>Photoshop doesn't handle PNG's Alpha channel independently of the transparency</a:t>
            </a:r>
            <a:r>
              <a:rPr lang="en-US" altLang="ko-KR" sz="2200" dirty="0"/>
              <a:t>, possibly compromising the material's appearance. </a:t>
            </a:r>
          </a:p>
          <a:p>
            <a:pPr lvl="1"/>
            <a:r>
              <a:rPr lang="en-US" altLang="ko-KR" sz="2200" dirty="0"/>
              <a:t>Also, </a:t>
            </a:r>
            <a:r>
              <a:rPr lang="en-US" altLang="ko-KR" sz="2200" dirty="0">
                <a:solidFill>
                  <a:srgbClr val="0070C0"/>
                </a:solidFill>
              </a:rPr>
              <a:t>PNG files don't support layers</a:t>
            </a:r>
            <a:r>
              <a:rPr lang="en-US" altLang="ko-KR" sz="2200" dirty="0"/>
              <a:t>.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164624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/>
              <a:t>Creating and saving texture maps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/>
              <a:t>For this course, we will often use the </a:t>
            </a:r>
            <a:r>
              <a:rPr lang="en-US" altLang="ko-KR" sz="2800" dirty="0">
                <a:solidFill>
                  <a:srgbClr val="0070C0"/>
                </a:solidFill>
              </a:rPr>
              <a:t>TIF</a:t>
            </a:r>
            <a:r>
              <a:rPr lang="en-US" altLang="ko-KR" sz="2800" dirty="0"/>
              <a:t> format for </a:t>
            </a:r>
            <a:r>
              <a:rPr lang="en-US" altLang="ko-KR" sz="2800" dirty="0">
                <a:solidFill>
                  <a:srgbClr val="0070C0"/>
                </a:solidFill>
              </a:rPr>
              <a:t>three main reasons</a:t>
            </a:r>
            <a:r>
              <a:rPr lang="en-US" altLang="ko-KR" sz="2800" dirty="0"/>
              <a:t>: </a:t>
            </a:r>
          </a:p>
          <a:p>
            <a:pPr lvl="1"/>
            <a:r>
              <a:rPr lang="en-US" altLang="ko-KR" sz="2400" dirty="0"/>
              <a:t>(a) it's open to those not using Photoshop; </a:t>
            </a:r>
          </a:p>
          <a:p>
            <a:pPr lvl="1"/>
            <a:r>
              <a:rPr lang="en-US" altLang="ko-KR" sz="2400" dirty="0"/>
              <a:t>(b) it uses layers; </a:t>
            </a:r>
          </a:p>
          <a:p>
            <a:pPr lvl="1"/>
            <a:r>
              <a:rPr lang="en-US" altLang="ko-KR" sz="2400" dirty="0"/>
              <a:t>(c) it preserves the Alpha Channel information. </a:t>
            </a:r>
          </a:p>
          <a:p>
            <a:r>
              <a:rPr lang="en-US" altLang="ko-KR" sz="2800" dirty="0"/>
              <a:t>The file size is </a:t>
            </a:r>
            <a:r>
              <a:rPr lang="en-US" altLang="ko-KR" sz="2800" dirty="0">
                <a:solidFill>
                  <a:srgbClr val="0070C0"/>
                </a:solidFill>
              </a:rPr>
              <a:t>significantly greater than in PSDs and PNGs</a:t>
            </a:r>
            <a:r>
              <a:rPr lang="en-US" altLang="ko-KR" sz="2800" dirty="0"/>
              <a:t>, so feel free to save your work as </a:t>
            </a:r>
          </a:p>
          <a:p>
            <a:pPr lvl="1"/>
            <a:r>
              <a:rPr lang="en-US" altLang="ko-KR" sz="2600" dirty="0">
                <a:solidFill>
                  <a:srgbClr val="0070C0"/>
                </a:solidFill>
              </a:rPr>
              <a:t>PSDs</a:t>
            </a:r>
            <a:r>
              <a:rPr lang="en-US" altLang="ko-KR" sz="2600" dirty="0"/>
              <a:t> (if you have Photoshop) or </a:t>
            </a:r>
          </a:p>
          <a:p>
            <a:pPr lvl="1"/>
            <a:r>
              <a:rPr lang="en-US" altLang="ko-KR" sz="2600" dirty="0">
                <a:solidFill>
                  <a:srgbClr val="0070C0"/>
                </a:solidFill>
              </a:rPr>
              <a:t>PNGs</a:t>
            </a:r>
            <a:r>
              <a:rPr lang="en-US" altLang="ko-KR" sz="2600" dirty="0"/>
              <a:t> (if you don't need layers and, if using Photoshop, Alpha Channels).</a:t>
            </a:r>
            <a:endParaRPr lang="en-US" altLang="ko-KR" sz="3400" dirty="0"/>
          </a:p>
        </p:txBody>
      </p:sp>
    </p:spTree>
    <p:extLst>
      <p:ext uri="{BB962C8B-B14F-4D97-AF65-F5344CB8AC3E}">
        <p14:creationId xmlns:p14="http://schemas.microsoft.com/office/powerpoint/2010/main" val="119271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/>
              <a:t>Creating and saving texture maps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Unity supports two different workflows: </a:t>
            </a:r>
          </a:p>
          <a:p>
            <a:pPr lvl="1"/>
            <a:r>
              <a:rPr lang="en-US" altLang="ko-KR" sz="2400" dirty="0">
                <a:solidFill>
                  <a:srgbClr val="0070C0"/>
                </a:solidFill>
              </a:rPr>
              <a:t>Specular</a:t>
            </a:r>
            <a:r>
              <a:rPr lang="en-US" altLang="ko-KR" sz="2400" dirty="0"/>
              <a:t> workflow, and </a:t>
            </a:r>
          </a:p>
          <a:p>
            <a:pPr lvl="1"/>
            <a:r>
              <a:rPr lang="en-US" altLang="ko-KR" sz="2400" dirty="0">
                <a:solidFill>
                  <a:srgbClr val="0070C0"/>
                </a:solidFill>
              </a:rPr>
              <a:t>Metallic</a:t>
            </a:r>
            <a:r>
              <a:rPr lang="en-US" altLang="ko-KR" sz="2400" dirty="0"/>
              <a:t> workflow. </a:t>
            </a:r>
          </a:p>
          <a:p>
            <a:endParaRPr lang="en-US" altLang="ko-KR" sz="2800" dirty="0"/>
          </a:p>
          <a:p>
            <a:r>
              <a:rPr lang="en-US" altLang="ko-KR" sz="2800" dirty="0"/>
              <a:t>Although both workflows share </a:t>
            </a:r>
            <a:r>
              <a:rPr lang="en-US" altLang="ko-KR" sz="2800" dirty="0">
                <a:solidFill>
                  <a:srgbClr val="0070C0"/>
                </a:solidFill>
              </a:rPr>
              <a:t>similar properties, </a:t>
            </a:r>
            <a:r>
              <a:rPr lang="en-US" altLang="ko-KR" sz="2800" dirty="0"/>
              <a:t>they </a:t>
            </a:r>
            <a:r>
              <a:rPr lang="en-US" altLang="ko-KR" sz="2800" dirty="0">
                <a:solidFill>
                  <a:srgbClr val="0070C0"/>
                </a:solidFill>
              </a:rPr>
              <a:t>differ</a:t>
            </a:r>
            <a:r>
              <a:rPr lang="en-US" altLang="ko-KR" sz="2800" dirty="0"/>
              <a:t> in the way the </a:t>
            </a:r>
            <a:r>
              <a:rPr lang="en-US" altLang="ko-KR" sz="2800" dirty="0">
                <a:solidFill>
                  <a:srgbClr val="0070C0"/>
                </a:solidFill>
              </a:rPr>
              <a:t>diffuse color </a:t>
            </a:r>
            <a:r>
              <a:rPr lang="en-US" altLang="ko-KR" sz="2800" dirty="0"/>
              <a:t>and </a:t>
            </a:r>
            <a:r>
              <a:rPr lang="en-US" altLang="ko-KR" sz="2800" dirty="0">
                <a:solidFill>
                  <a:srgbClr val="0070C0"/>
                </a:solidFill>
              </a:rPr>
              <a:t>reflectance properties </a:t>
            </a:r>
            <a:r>
              <a:rPr lang="en-US" altLang="ko-KR" sz="2800" dirty="0"/>
              <a:t>are set up.</a:t>
            </a:r>
          </a:p>
          <a:p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349559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4BB30-12E1-42BB-B93F-963AD6F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SPECULAR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ACF4D2-6B6F-4B5B-96F4-C1D45DBF7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8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Specular workflow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Unity's Standard </a:t>
            </a:r>
            <a:r>
              <a:rPr lang="en-US" altLang="ko-KR" sz="2800" dirty="0" err="1"/>
              <a:t>Shader</a:t>
            </a:r>
            <a:r>
              <a:rPr lang="en-US" altLang="ko-KR" sz="2800" dirty="0"/>
              <a:t> (Specular setup) uses </a:t>
            </a:r>
          </a:p>
          <a:p>
            <a:pPr lvl="1"/>
            <a:r>
              <a:rPr lang="en-US" altLang="ko-KR" sz="2600" dirty="0">
                <a:solidFill>
                  <a:srgbClr val="00B050"/>
                </a:solidFill>
              </a:rPr>
              <a:t>Albedo</a:t>
            </a:r>
            <a:r>
              <a:rPr lang="en-US" altLang="ko-KR" sz="2600" dirty="0"/>
              <a:t> and </a:t>
            </a:r>
          </a:p>
          <a:p>
            <a:pPr lvl="1"/>
            <a:r>
              <a:rPr lang="en-US" altLang="ko-KR" sz="2600" dirty="0">
                <a:solidFill>
                  <a:srgbClr val="00B050"/>
                </a:solidFill>
              </a:rPr>
              <a:t>Specular</a:t>
            </a:r>
            <a:r>
              <a:rPr lang="en-US" altLang="ko-KR" sz="2600" dirty="0"/>
              <a:t>/</a:t>
            </a:r>
            <a:r>
              <a:rPr lang="en-US" altLang="ko-KR" sz="2600" dirty="0">
                <a:solidFill>
                  <a:srgbClr val="00B050"/>
                </a:solidFill>
              </a:rPr>
              <a:t>Smoothness</a:t>
            </a:r>
            <a:r>
              <a:rPr lang="en-US" altLang="ko-KR" sz="2600" dirty="0"/>
              <a:t> maps, </a:t>
            </a:r>
          </a:p>
          <a:p>
            <a:endParaRPr lang="en-US" altLang="ko-KR" sz="2800" dirty="0"/>
          </a:p>
          <a:p>
            <a:r>
              <a:rPr lang="en-US" altLang="ko-KR" sz="2800" dirty="0"/>
              <a:t>Unity combine both of them to create some of the material's aspect—mainly its </a:t>
            </a:r>
            <a:r>
              <a:rPr lang="en-US" altLang="ko-KR" sz="2800" dirty="0">
                <a:solidFill>
                  <a:srgbClr val="0070C0"/>
                </a:solidFill>
              </a:rPr>
              <a:t>color</a:t>
            </a:r>
            <a:r>
              <a:rPr lang="en-US" altLang="ko-KR" sz="2800" dirty="0"/>
              <a:t> and </a:t>
            </a:r>
            <a:r>
              <a:rPr lang="en-US" altLang="ko-KR" sz="2800" dirty="0">
                <a:solidFill>
                  <a:srgbClr val="0070C0"/>
                </a:solidFill>
              </a:rPr>
              <a:t>reflectance qualities</a:t>
            </a:r>
            <a:r>
              <a:rPr lang="en-US" altLang="ko-KR" sz="2800" dirty="0"/>
              <a:t>.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1004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Specular workflow - Albedo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55359"/>
            <a:ext cx="7719462" cy="4272064"/>
          </a:xfrm>
        </p:spPr>
        <p:txBody>
          <a:bodyPr>
            <a:no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Albedo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This is the material's </a:t>
            </a:r>
            <a:r>
              <a:rPr lang="en-US" altLang="ko-KR" dirty="0">
                <a:solidFill>
                  <a:srgbClr val="0070C0"/>
                </a:solidFill>
              </a:rPr>
              <a:t>diffused color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Plainly and simply, this is </a:t>
            </a:r>
            <a:r>
              <a:rPr lang="en-US" altLang="ko-KR" dirty="0">
                <a:solidFill>
                  <a:srgbClr val="0070C0"/>
                </a:solidFill>
              </a:rPr>
              <a:t>how we usually describe the appearance of the material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the British flag is red, white and blue; </a:t>
            </a:r>
          </a:p>
          <a:p>
            <a:pPr lvl="2"/>
            <a:r>
              <a:rPr lang="en-US" altLang="ko-KR" dirty="0"/>
              <a:t>Ferrari's logo is a black horse in a yellow setting; </a:t>
            </a:r>
          </a:p>
          <a:p>
            <a:pPr lvl="2"/>
            <a:r>
              <a:rPr lang="en-US" altLang="ko-KR" dirty="0"/>
              <a:t>some sunglasses' lenses are semi-transparent gradients, and more. </a:t>
            </a:r>
          </a:p>
          <a:p>
            <a:pPr lvl="1"/>
            <a:r>
              <a:rPr lang="en-US" altLang="ko-KR" dirty="0"/>
              <a:t>This description, however, can be deceptive. 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Purely metallic objects </a:t>
            </a:r>
            <a:r>
              <a:rPr lang="en-US" altLang="ko-KR" dirty="0"/>
              <a:t>(such as aluminum, chrome, gold, and others) should have </a:t>
            </a:r>
            <a:r>
              <a:rPr lang="en-US" altLang="ko-KR" dirty="0">
                <a:solidFill>
                  <a:srgbClr val="00B050"/>
                </a:solidFill>
              </a:rPr>
              <a:t>black as their diffuse color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Their colors, as we perceive them, have originated from their specular channel. 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Non-metallic objects </a:t>
            </a:r>
            <a:r>
              <a:rPr lang="en-US" altLang="ko-KR" dirty="0"/>
              <a:t>(plastic, wood, and even painted or rusted metal), on the other hand, </a:t>
            </a:r>
            <a:r>
              <a:rPr lang="en-US" altLang="ko-KR" dirty="0">
                <a:solidFill>
                  <a:srgbClr val="00B050"/>
                </a:solidFill>
              </a:rPr>
              <a:t>do have very distinct diffuse colors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b="1" dirty="0"/>
              <a:t>Texture</a:t>
            </a:r>
            <a:r>
              <a:rPr lang="en-US" altLang="ko-KR" dirty="0"/>
              <a:t> maps for the </a:t>
            </a:r>
            <a:r>
              <a:rPr lang="en-US" altLang="ko-KR" dirty="0">
                <a:solidFill>
                  <a:srgbClr val="0070C0"/>
                </a:solidFill>
              </a:rPr>
              <a:t>Albedo</a:t>
            </a:r>
            <a:r>
              <a:rPr lang="en-US" altLang="ko-KR" dirty="0"/>
              <a:t> property feature </a:t>
            </a:r>
            <a:r>
              <a:rPr lang="en-US" altLang="ko-KR" dirty="0">
                <a:solidFill>
                  <a:srgbClr val="00B050"/>
                </a:solidFill>
              </a:rPr>
              <a:t>RGB channels </a:t>
            </a:r>
            <a:r>
              <a:rPr lang="en-US" altLang="ko-KR" dirty="0"/>
              <a:t>for colors and (optionally) an </a:t>
            </a:r>
            <a:r>
              <a:rPr lang="en-US" altLang="ko-KR" dirty="0">
                <a:solidFill>
                  <a:srgbClr val="00B050"/>
                </a:solidFill>
              </a:rPr>
              <a:t>Alpha Channel </a:t>
            </a:r>
            <a:r>
              <a:rPr lang="en-US" altLang="ko-KR" dirty="0"/>
              <a:t>for transparency.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126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Specular workflow - Specular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55359"/>
            <a:ext cx="7719462" cy="4449188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</a:rPr>
              <a:t>Specular/Smoothness:</a:t>
            </a:r>
            <a:r>
              <a:rPr lang="en-US" altLang="ko-KR" sz="2800" dirty="0"/>
              <a:t> </a:t>
            </a:r>
          </a:p>
          <a:p>
            <a:pPr lvl="1"/>
            <a:r>
              <a:rPr lang="en-US" altLang="ko-KR" sz="2400" dirty="0"/>
              <a:t>This refers to the </a:t>
            </a:r>
            <a:r>
              <a:rPr lang="en-US" altLang="ko-KR" sz="2400" dirty="0">
                <a:solidFill>
                  <a:srgbClr val="00B050"/>
                </a:solidFill>
              </a:rPr>
              <a:t>shininess of the material</a:t>
            </a:r>
            <a:r>
              <a:rPr lang="en-US" altLang="ko-KR" sz="2400" dirty="0"/>
              <a:t>. </a:t>
            </a:r>
          </a:p>
          <a:p>
            <a:pPr lvl="1"/>
            <a:r>
              <a:rPr lang="en-US" altLang="ko-KR" sz="2400" dirty="0"/>
              <a:t>Texture maps make use of </a:t>
            </a:r>
            <a:r>
              <a:rPr lang="en-US" altLang="ko-KR" sz="2400" dirty="0">
                <a:solidFill>
                  <a:srgbClr val="00B050"/>
                </a:solidFill>
              </a:rPr>
              <a:t>RGB channels </a:t>
            </a:r>
            <a:r>
              <a:rPr lang="en-US" altLang="ko-KR" sz="2400" dirty="0"/>
              <a:t>for </a:t>
            </a:r>
          </a:p>
          <a:p>
            <a:pPr lvl="2"/>
            <a:r>
              <a:rPr lang="en-US" altLang="ko-KR" sz="1800" dirty="0">
                <a:solidFill>
                  <a:srgbClr val="0070C0"/>
                </a:solidFill>
              </a:rPr>
              <a:t>specular</a:t>
            </a:r>
            <a:r>
              <a:rPr lang="en-US" altLang="ko-KR" sz="1800" dirty="0"/>
              <a:t> color (which informs </a:t>
            </a:r>
            <a:r>
              <a:rPr lang="en-US" altLang="ko-KR" sz="1800" dirty="0">
                <a:solidFill>
                  <a:srgbClr val="0070C0"/>
                </a:solidFill>
              </a:rPr>
              <a:t>hue</a:t>
            </a:r>
            <a:r>
              <a:rPr lang="en-US" altLang="ko-KR" sz="1800" dirty="0"/>
              <a:t> and </a:t>
            </a:r>
            <a:r>
              <a:rPr lang="en-US" altLang="ko-KR" sz="1800" dirty="0">
                <a:solidFill>
                  <a:srgbClr val="0070C0"/>
                </a:solidFill>
              </a:rPr>
              <a:t>intensity</a:t>
            </a:r>
            <a:r>
              <a:rPr lang="en-US" altLang="ko-KR" sz="1800" dirty="0"/>
              <a:t>), and </a:t>
            </a:r>
          </a:p>
          <a:p>
            <a:pPr lvl="2"/>
            <a:r>
              <a:rPr lang="en-US" altLang="ko-KR" sz="1800" dirty="0">
                <a:solidFill>
                  <a:srgbClr val="0070C0"/>
                </a:solidFill>
              </a:rPr>
              <a:t>Alpha Channel </a:t>
            </a:r>
            <a:r>
              <a:rPr lang="en-US" altLang="ko-KR" sz="1800" dirty="0"/>
              <a:t>for </a:t>
            </a:r>
            <a:r>
              <a:rPr lang="en-US" altLang="ko-KR" sz="1800" dirty="0">
                <a:solidFill>
                  <a:srgbClr val="00B050"/>
                </a:solidFill>
              </a:rPr>
              <a:t>smoothness/gloss </a:t>
            </a:r>
          </a:p>
          <a:p>
            <a:pPr lvl="3"/>
            <a:r>
              <a:rPr lang="en-US" altLang="ko-KR" sz="1800" dirty="0">
                <a:solidFill>
                  <a:srgbClr val="00B050"/>
                </a:solidFill>
              </a:rPr>
              <a:t>dark values for less shiny </a:t>
            </a:r>
            <a:r>
              <a:rPr lang="en-US" altLang="ko-KR" sz="1800" dirty="0"/>
              <a:t>surfaces and blurred reflections; </a:t>
            </a:r>
          </a:p>
          <a:p>
            <a:pPr lvl="3"/>
            <a:r>
              <a:rPr lang="en-US" altLang="ko-KR" sz="1800" dirty="0">
                <a:solidFill>
                  <a:srgbClr val="00B050"/>
                </a:solidFill>
              </a:rPr>
              <a:t>light/white values for shiny</a:t>
            </a:r>
            <a:r>
              <a:rPr lang="en-US" altLang="ko-KR" sz="1800" dirty="0"/>
              <a:t>, mirror-like appearance. </a:t>
            </a:r>
          </a:p>
          <a:p>
            <a:pPr lvl="1"/>
            <a:r>
              <a:rPr lang="en-US" altLang="ko-KR" sz="2400" dirty="0"/>
              <a:t>It is </a:t>
            </a:r>
            <a:r>
              <a:rPr lang="en-US" altLang="ko-KR" sz="2400" dirty="0">
                <a:solidFill>
                  <a:srgbClr val="FF0000"/>
                </a:solidFill>
              </a:rPr>
              <a:t>important</a:t>
            </a:r>
            <a:r>
              <a:rPr lang="en-US" altLang="ko-KR" sz="2400" dirty="0"/>
              <a:t> to note that </a:t>
            </a:r>
          </a:p>
          <a:p>
            <a:pPr lvl="2"/>
            <a:r>
              <a:rPr lang="en-US" altLang="ko-KR" sz="2000" dirty="0">
                <a:solidFill>
                  <a:srgbClr val="0070C0"/>
                </a:solidFill>
              </a:rPr>
              <a:t>non-metallic</a:t>
            </a:r>
            <a:r>
              <a:rPr lang="en-US" altLang="ko-KR" sz="2000" dirty="0"/>
              <a:t> objects feature </a:t>
            </a:r>
            <a:r>
              <a:rPr lang="en-US" altLang="ko-KR" sz="2000" dirty="0">
                <a:solidFill>
                  <a:srgbClr val="0070C0"/>
                </a:solidFill>
              </a:rPr>
              <a:t>neutral, very dark specular colors</a:t>
            </a:r>
            <a:r>
              <a:rPr lang="en-US" altLang="ko-KR" sz="2000" dirty="0"/>
              <a:t> </a:t>
            </a:r>
          </a:p>
          <a:p>
            <a:pPr lvl="2"/>
            <a:r>
              <a:rPr lang="en-US" altLang="ko-KR" sz="2000" dirty="0"/>
              <a:t>with plastic, for instance, you should work with a grey value around 59. </a:t>
            </a:r>
          </a:p>
          <a:p>
            <a:pPr lvl="2"/>
            <a:r>
              <a:rPr lang="en-US" altLang="ko-KR" sz="2000" dirty="0">
                <a:solidFill>
                  <a:srgbClr val="0070C0"/>
                </a:solidFill>
              </a:rPr>
              <a:t>Metallic</a:t>
            </a:r>
            <a:r>
              <a:rPr lang="en-US" altLang="ko-KR" sz="2000" dirty="0"/>
              <a:t> objects, on the other hand, feature </a:t>
            </a:r>
            <a:r>
              <a:rPr lang="en-US" altLang="ko-KR" sz="2000" dirty="0">
                <a:solidFill>
                  <a:srgbClr val="0070C0"/>
                </a:solidFill>
              </a:rPr>
              <a:t>very light values</a:t>
            </a:r>
            <a:r>
              <a:rPr lang="en-US" altLang="ko-KR" sz="2000" dirty="0"/>
              <a:t>, and are also </a:t>
            </a:r>
            <a:r>
              <a:rPr lang="en-US" altLang="ko-KR" sz="2000" dirty="0">
                <a:solidFill>
                  <a:srgbClr val="0070C0"/>
                </a:solidFill>
              </a:rPr>
              <a:t>a bit yellowish in hue</a:t>
            </a:r>
            <a:r>
              <a:rPr lang="en-US" altLang="ko-KR" sz="20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7552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4BB30-12E1-42BB-B93F-963AD6F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METALLIC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ACF4D2-6B6F-4B5B-96F4-C1D45DBF7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7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Metallic workflow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164114"/>
            <a:ext cx="7543801" cy="270498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Unity's default Standard Shader </a:t>
            </a:r>
          </a:p>
          <a:p>
            <a:pPr lvl="1"/>
            <a:r>
              <a:rPr lang="en-US" altLang="ko-KR" sz="2600" dirty="0"/>
              <a:t>combines </a:t>
            </a:r>
            <a:r>
              <a:rPr lang="en-US" altLang="ko-KR" sz="2600" b="1" dirty="0">
                <a:solidFill>
                  <a:srgbClr val="0070C0"/>
                </a:solidFill>
              </a:rPr>
              <a:t>Albedo</a:t>
            </a:r>
            <a:r>
              <a:rPr lang="en-US" altLang="ko-KR" sz="2600" dirty="0"/>
              <a:t> and </a:t>
            </a:r>
            <a:r>
              <a:rPr lang="en-US" altLang="ko-KR" sz="2600" b="1" dirty="0">
                <a:solidFill>
                  <a:srgbClr val="0070C0"/>
                </a:solidFill>
              </a:rPr>
              <a:t>Metallic/Glossiness</a:t>
            </a:r>
            <a:r>
              <a:rPr lang="en-US" altLang="ko-KR" sz="2600" dirty="0"/>
              <a:t> maps </a:t>
            </a:r>
          </a:p>
          <a:p>
            <a:pPr lvl="1"/>
            <a:r>
              <a:rPr lang="en-US" altLang="ko-KR" sz="2600" dirty="0"/>
              <a:t>to create the color and reflectance qualities of the material.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20089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Metallic workflow - Albedo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55359"/>
            <a:ext cx="7719462" cy="4449188"/>
          </a:xfrm>
        </p:spPr>
        <p:txBody>
          <a:bodyPr>
            <a:no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Albedo</a:t>
            </a:r>
            <a:r>
              <a:rPr lang="en-US" altLang="ko-KR" sz="3200" dirty="0"/>
              <a:t>: </a:t>
            </a:r>
          </a:p>
          <a:p>
            <a:pPr lvl="1"/>
            <a:r>
              <a:rPr lang="en-US" altLang="ko-KR" sz="2800" dirty="0"/>
              <a:t>This is the material's </a:t>
            </a:r>
            <a:r>
              <a:rPr lang="en-US" altLang="ko-KR" sz="2800" dirty="0">
                <a:solidFill>
                  <a:srgbClr val="0070C0"/>
                </a:solidFill>
              </a:rPr>
              <a:t>diffused color</a:t>
            </a:r>
            <a:r>
              <a:rPr lang="en-US" altLang="ko-KR" sz="2800" dirty="0"/>
              <a:t>. </a:t>
            </a:r>
          </a:p>
          <a:p>
            <a:pPr lvl="1"/>
            <a:r>
              <a:rPr lang="en-US" altLang="ko-KR" sz="2400" dirty="0">
                <a:solidFill>
                  <a:srgbClr val="0070C0"/>
                </a:solidFill>
              </a:rPr>
              <a:t>Albedo</a:t>
            </a:r>
            <a:r>
              <a:rPr lang="en-US" altLang="ko-KR" sz="2400" dirty="0"/>
              <a:t> maps for the Metallic workflow should be configured in a slightly different way than ones for Specular workflow. </a:t>
            </a:r>
          </a:p>
          <a:p>
            <a:pPr lvl="1"/>
            <a:r>
              <a:rPr lang="en-US" altLang="ko-KR" sz="2400" dirty="0"/>
              <a:t>This time around, the </a:t>
            </a:r>
            <a:r>
              <a:rPr lang="en-US" altLang="ko-KR" sz="2400" dirty="0">
                <a:solidFill>
                  <a:srgbClr val="00B050"/>
                </a:solidFill>
              </a:rPr>
              <a:t>perceived diffuse color</a:t>
            </a:r>
            <a:r>
              <a:rPr lang="en-US" altLang="ko-KR" sz="2400" dirty="0"/>
              <a:t> of metallic materials (grey for iron, yellow/ orange for golden, and so on) </a:t>
            </a:r>
            <a:r>
              <a:rPr lang="en-US" altLang="ko-KR" sz="2400" dirty="0">
                <a:solidFill>
                  <a:srgbClr val="FF0000"/>
                </a:solidFill>
              </a:rPr>
              <a:t>have to </a:t>
            </a:r>
            <a:r>
              <a:rPr lang="en-US" altLang="ko-KR" sz="2400" dirty="0">
                <a:solidFill>
                  <a:srgbClr val="0070C0"/>
                </a:solidFill>
              </a:rPr>
              <a:t>be present in the Albedo map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2400" dirty="0"/>
              <a:t>Again, </a:t>
            </a:r>
            <a:r>
              <a:rPr lang="en-US" altLang="ko-KR" sz="2400" dirty="0">
                <a:solidFill>
                  <a:srgbClr val="0070C0"/>
                </a:solidFill>
              </a:rPr>
              <a:t>Albedo</a:t>
            </a:r>
            <a:r>
              <a:rPr lang="en-US" altLang="ko-KR" sz="2400" dirty="0"/>
              <a:t> maps feature </a:t>
            </a:r>
          </a:p>
          <a:p>
            <a:pPr lvl="2"/>
            <a:r>
              <a:rPr lang="en-US" altLang="ko-KR" sz="2000" dirty="0">
                <a:solidFill>
                  <a:srgbClr val="0070C0"/>
                </a:solidFill>
              </a:rPr>
              <a:t>RGB channels </a:t>
            </a:r>
            <a:r>
              <a:rPr lang="en-US" altLang="ko-KR" sz="2000" dirty="0"/>
              <a:t>for the </a:t>
            </a:r>
            <a:r>
              <a:rPr lang="en-US" altLang="ko-KR" sz="2000" dirty="0">
                <a:solidFill>
                  <a:srgbClr val="FF0000"/>
                </a:solidFill>
              </a:rPr>
              <a:t>colors</a:t>
            </a:r>
            <a:r>
              <a:rPr lang="en-US" altLang="ko-KR" sz="2000" dirty="0"/>
              <a:t> and (optionally) </a:t>
            </a:r>
          </a:p>
          <a:p>
            <a:pPr lvl="2"/>
            <a:r>
              <a:rPr lang="en-US" altLang="ko-KR" sz="2000" dirty="0"/>
              <a:t>an </a:t>
            </a:r>
            <a:r>
              <a:rPr lang="en-US" altLang="ko-KR" sz="2000" dirty="0">
                <a:solidFill>
                  <a:srgbClr val="0070C0"/>
                </a:solidFill>
              </a:rPr>
              <a:t>Alpha channel </a:t>
            </a:r>
            <a:r>
              <a:rPr lang="en-US" altLang="ko-KR" sz="2000" dirty="0"/>
              <a:t>for </a:t>
            </a:r>
            <a:r>
              <a:rPr lang="en-US" altLang="ko-KR" sz="2000" dirty="0">
                <a:solidFill>
                  <a:srgbClr val="FF0000"/>
                </a:solidFill>
              </a:rPr>
              <a:t>transparency</a:t>
            </a:r>
            <a:r>
              <a:rPr lang="en-US" altLang="ko-KR" sz="2000" dirty="0"/>
              <a:t>.</a:t>
            </a:r>
            <a:endParaRPr lang="ko-KR" altLang="en-US" sz="7600" dirty="0"/>
          </a:p>
        </p:txBody>
      </p:sp>
    </p:spTree>
    <p:extLst>
      <p:ext uri="{BB962C8B-B14F-4D97-AF65-F5344CB8AC3E}">
        <p14:creationId xmlns:p14="http://schemas.microsoft.com/office/powerpoint/2010/main" val="35741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D0D5-3382-4974-90DF-54A3D94D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Note</a:t>
            </a:r>
            <a:r>
              <a:rPr lang="en-US" dirty="0"/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0A3F-569F-426B-847C-415509950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You will need an image editor</a:t>
            </a:r>
          </a:p>
          <a:p>
            <a:pPr algn="ctr"/>
            <a:r>
              <a:rPr lang="en-US" sz="3200" dirty="0"/>
              <a:t>That can handle:</a:t>
            </a:r>
          </a:p>
          <a:p>
            <a:pPr algn="ctr"/>
            <a:r>
              <a:rPr lang="en-US" sz="3200" dirty="0"/>
              <a:t>- layers</a:t>
            </a:r>
          </a:p>
          <a:p>
            <a:pPr algn="ctr"/>
            <a:r>
              <a:rPr lang="en-US" sz="3200" dirty="0"/>
              <a:t>- transparency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PHOTOSHOP / GIMP</a:t>
            </a:r>
          </a:p>
        </p:txBody>
      </p:sp>
    </p:spTree>
    <p:extLst>
      <p:ext uri="{BB962C8B-B14F-4D97-AF65-F5344CB8AC3E}">
        <p14:creationId xmlns:p14="http://schemas.microsoft.com/office/powerpoint/2010/main" val="22014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286604"/>
            <a:ext cx="8028809" cy="1450757"/>
          </a:xfrm>
        </p:spPr>
        <p:txBody>
          <a:bodyPr/>
          <a:lstStyle/>
          <a:p>
            <a:r>
              <a:rPr lang="en-US" altLang="ko-KR" dirty="0"/>
              <a:t>Metallic workflow - Smoothness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55359"/>
            <a:ext cx="7719464" cy="4449188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</a:rPr>
              <a:t>Metallic/Smoothness:</a:t>
            </a:r>
            <a:r>
              <a:rPr lang="en-US" altLang="ko-KR" sz="2800" dirty="0"/>
              <a:t> </a:t>
            </a:r>
          </a:p>
          <a:p>
            <a:pPr lvl="1"/>
            <a:r>
              <a:rPr lang="en-US" altLang="ko-KR" sz="2400" dirty="0"/>
              <a:t>This refers to the shininess of the material. </a:t>
            </a:r>
          </a:p>
          <a:p>
            <a:pPr lvl="1"/>
            <a:r>
              <a:rPr lang="en-US" altLang="ko-KR" sz="2400" dirty="0"/>
              <a:t>Metallic texture maps make use of the </a:t>
            </a:r>
          </a:p>
          <a:p>
            <a:pPr lvl="2"/>
            <a:r>
              <a:rPr lang="en-US" altLang="ko-KR" sz="2000" dirty="0">
                <a:solidFill>
                  <a:srgbClr val="0070C0"/>
                </a:solidFill>
              </a:rPr>
              <a:t>Red channel </a:t>
            </a:r>
            <a:r>
              <a:rPr lang="en-US" altLang="ko-KR" sz="2000" dirty="0"/>
              <a:t>for the Metallic value </a:t>
            </a:r>
          </a:p>
          <a:p>
            <a:pPr lvl="2"/>
            <a:r>
              <a:rPr lang="en-US" altLang="ko-KR" sz="2000" dirty="0">
                <a:solidFill>
                  <a:srgbClr val="0070C0"/>
                </a:solidFill>
              </a:rPr>
              <a:t>Black</a:t>
            </a:r>
            <a:r>
              <a:rPr lang="en-US" altLang="ko-KR" sz="2000" dirty="0"/>
              <a:t> for non-metallic and </a:t>
            </a:r>
          </a:p>
          <a:p>
            <a:pPr lvl="2"/>
            <a:r>
              <a:rPr lang="en-US" altLang="ko-KR" sz="2000" dirty="0">
                <a:solidFill>
                  <a:srgbClr val="0070C0"/>
                </a:solidFill>
              </a:rPr>
              <a:t>White</a:t>
            </a:r>
            <a:r>
              <a:rPr lang="en-US" altLang="ko-KR" sz="2000" dirty="0"/>
              <a:t> for metallic materials that are not painted or rusted and </a:t>
            </a:r>
          </a:p>
          <a:p>
            <a:pPr lvl="2"/>
            <a:r>
              <a:rPr lang="en-US" altLang="ko-KR" sz="2000" dirty="0">
                <a:solidFill>
                  <a:srgbClr val="0070C0"/>
                </a:solidFill>
              </a:rPr>
              <a:t>Alpha Channel </a:t>
            </a:r>
            <a:r>
              <a:rPr lang="en-US" altLang="ko-KR" sz="2000" dirty="0"/>
              <a:t>for smoothness (in a similar way to the Specular workflow). </a:t>
            </a:r>
          </a:p>
          <a:p>
            <a:pPr lvl="1"/>
            <a:r>
              <a:rPr lang="en-US" altLang="ko-KR" sz="2400" dirty="0"/>
              <a:t>Please note that Metallic maps </a:t>
            </a:r>
            <a:r>
              <a:rPr lang="en-US" altLang="ko-KR" sz="2400" dirty="0">
                <a:solidFill>
                  <a:srgbClr val="0070C0"/>
                </a:solidFill>
              </a:rPr>
              <a:t>do not include </a:t>
            </a:r>
            <a:r>
              <a:rPr lang="en-US" altLang="ko-KR" sz="2400" dirty="0"/>
              <a:t>any information on </a:t>
            </a:r>
            <a:r>
              <a:rPr lang="en-US" altLang="ko-KR" sz="2400" dirty="0">
                <a:solidFill>
                  <a:srgbClr val="0070C0"/>
                </a:solidFill>
              </a:rPr>
              <a:t>hue</a:t>
            </a:r>
            <a:r>
              <a:rPr lang="en-US" altLang="ko-KR" sz="2400" dirty="0"/>
              <a:t>, and in these cases the yellow-</a:t>
            </a:r>
            <a:r>
              <a:rPr lang="en-US" altLang="ko-KR" sz="2400" dirty="0" err="1"/>
              <a:t>ish</a:t>
            </a:r>
            <a:r>
              <a:rPr lang="en-US" altLang="ko-KR" sz="2400" dirty="0"/>
              <a:t> nature of the metallic gloss should be applied to the Albedo map.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3600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Workflows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Specular</a:t>
            </a:r>
            <a:endParaRPr lang="ko-KR" alt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7971" y="2859314"/>
            <a:ext cx="3792346" cy="273322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ko-KR" dirty="0"/>
              <a:t>Metallic</a:t>
            </a:r>
            <a:endParaRPr lang="ko-KR" alt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27469" y="2859314"/>
            <a:ext cx="3775262" cy="27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Workflows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896021" y="1846052"/>
            <a:ext cx="3703320" cy="736282"/>
          </a:xfrm>
        </p:spPr>
        <p:txBody>
          <a:bodyPr/>
          <a:lstStyle/>
          <a:p>
            <a:pPr algn="ctr"/>
            <a:r>
              <a:rPr lang="en-US" altLang="ko-KR" dirty="0"/>
              <a:t>Specular</a:t>
            </a:r>
            <a:endParaRPr lang="ko-KR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544659" y="1846052"/>
            <a:ext cx="3703320" cy="736282"/>
          </a:xfrm>
        </p:spPr>
        <p:txBody>
          <a:bodyPr/>
          <a:lstStyle/>
          <a:p>
            <a:pPr algn="ctr"/>
            <a:r>
              <a:rPr lang="en-US" altLang="ko-KR" dirty="0"/>
              <a:t>Metallic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387E87-CBAE-4A60-9D63-8E78DE8B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38" y="2582334"/>
            <a:ext cx="4611283" cy="43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27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4BB30-12E1-42BB-B93F-963AD6F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OTHER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ACF4D2-6B6F-4B5B-96F4-C1D45DBF7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8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Material Properties [1]</a:t>
            </a:r>
            <a:endParaRPr lang="ko-KR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2960" y="1845733"/>
            <a:ext cx="7498080" cy="4163181"/>
          </a:xfrm>
        </p:spPr>
        <p:txBody>
          <a:bodyPr>
            <a:noAutofit/>
          </a:bodyPr>
          <a:lstStyle/>
          <a:p>
            <a:r>
              <a:rPr lang="en-US" altLang="ko-KR" sz="2400" b="1" dirty="0"/>
              <a:t>Normal maps</a:t>
            </a:r>
            <a:r>
              <a:rPr lang="en-US" altLang="ko-KR" sz="2400" dirty="0"/>
              <a:t>: </a:t>
            </a:r>
          </a:p>
          <a:p>
            <a:pPr lvl="1"/>
            <a:r>
              <a:rPr lang="en-US" altLang="ko-KR" sz="2200" dirty="0"/>
              <a:t>The normal map </a:t>
            </a:r>
            <a:r>
              <a:rPr lang="en-US" altLang="ko-KR" sz="2200" dirty="0">
                <a:solidFill>
                  <a:srgbClr val="0070C0"/>
                </a:solidFill>
              </a:rPr>
              <a:t>adds detailed bumpiness into the material</a:t>
            </a:r>
            <a:r>
              <a:rPr lang="en-US" altLang="ko-KR" sz="2200" dirty="0"/>
              <a:t>, simulating a more complex geometry. </a:t>
            </a:r>
          </a:p>
          <a:p>
            <a:pPr lvl="1"/>
            <a:r>
              <a:rPr lang="en-US" altLang="ko-KR" sz="2000" dirty="0"/>
              <a:t>For instance, </a:t>
            </a:r>
          </a:p>
          <a:p>
            <a:pPr lvl="2"/>
            <a:r>
              <a:rPr lang="en-US" altLang="ko-KR" sz="1600" dirty="0"/>
              <a:t>the internal ring on the positive (top) node of the battery that illustrated shader workflows is not modeled in the 3D object's geometry, </a:t>
            </a:r>
          </a:p>
          <a:p>
            <a:pPr lvl="2"/>
            <a:r>
              <a:rPr lang="en-US" altLang="ko-KR" sz="1600" dirty="0"/>
              <a:t>but rather created through a simple normal map.</a:t>
            </a:r>
          </a:p>
          <a:p>
            <a:r>
              <a:rPr lang="en-US" altLang="ko-KR" sz="2400" b="1" dirty="0"/>
              <a:t>Occlusion maps</a:t>
            </a:r>
            <a:r>
              <a:rPr lang="en-US" altLang="ko-KR" sz="2400" dirty="0"/>
              <a:t>: </a:t>
            </a:r>
          </a:p>
          <a:p>
            <a:pPr lvl="1"/>
            <a:r>
              <a:rPr lang="en-US" altLang="ko-KR" sz="2200" dirty="0"/>
              <a:t>A greyscale map is used to </a:t>
            </a:r>
            <a:r>
              <a:rPr lang="en-US" altLang="ko-KR" sz="2200" dirty="0">
                <a:solidFill>
                  <a:srgbClr val="0070C0"/>
                </a:solidFill>
              </a:rPr>
              <a:t>simulate the dark sections of an object under ambient light</a:t>
            </a:r>
            <a:r>
              <a:rPr lang="en-US" altLang="ko-KR" sz="2200" dirty="0"/>
              <a:t>. </a:t>
            </a:r>
          </a:p>
          <a:p>
            <a:pPr lvl="1"/>
            <a:r>
              <a:rPr lang="en-US" altLang="ko-KR" sz="2000" dirty="0"/>
              <a:t>Usually, it is used to emphasize joints, creases, and other details of geometry. 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35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Material Properties [2]</a:t>
            </a:r>
            <a:endParaRPr lang="ko-KR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2960" y="1845733"/>
            <a:ext cx="7498080" cy="4163181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Height maps</a:t>
            </a:r>
            <a:r>
              <a:rPr lang="en-US" altLang="ko-KR" sz="2800" dirty="0"/>
              <a:t>: </a:t>
            </a:r>
          </a:p>
          <a:p>
            <a:pPr lvl="1"/>
            <a:r>
              <a:rPr lang="en-US" altLang="ko-KR" sz="2600" dirty="0"/>
              <a:t>These </a:t>
            </a:r>
            <a:r>
              <a:rPr lang="en-US" altLang="ko-KR" sz="2600" dirty="0">
                <a:solidFill>
                  <a:srgbClr val="0070C0"/>
                </a:solidFill>
              </a:rPr>
              <a:t>add a displacement effect</a:t>
            </a:r>
            <a:r>
              <a:rPr lang="en-US" altLang="ko-KR" sz="2600" dirty="0"/>
              <a:t>, </a:t>
            </a:r>
          </a:p>
          <a:p>
            <a:pPr lvl="1"/>
            <a:r>
              <a:rPr lang="en-US" altLang="ko-KR" sz="2600" dirty="0">
                <a:solidFill>
                  <a:srgbClr val="0070C0"/>
                </a:solidFill>
              </a:rPr>
              <a:t>giving the impression of depth </a:t>
            </a:r>
            <a:r>
              <a:rPr lang="en-US" altLang="ko-KR" sz="2600" dirty="0"/>
              <a:t>without the need for complex geometry.</a:t>
            </a:r>
          </a:p>
          <a:p>
            <a:r>
              <a:rPr lang="en-US" altLang="ko-KR" sz="2800" b="1" dirty="0"/>
              <a:t>Emission maps</a:t>
            </a:r>
            <a:r>
              <a:rPr lang="en-US" altLang="ko-KR" sz="2800" dirty="0"/>
              <a:t>: </a:t>
            </a:r>
          </a:p>
          <a:p>
            <a:pPr lvl="1"/>
            <a:r>
              <a:rPr lang="en-US" altLang="ko-KR" sz="2600" dirty="0"/>
              <a:t>These </a:t>
            </a:r>
            <a:r>
              <a:rPr lang="en-US" altLang="ko-KR" sz="2600" dirty="0">
                <a:solidFill>
                  <a:srgbClr val="0070C0"/>
                </a:solidFill>
              </a:rPr>
              <a:t>add color emitted by the material</a:t>
            </a:r>
            <a:r>
              <a:rPr lang="en-US" altLang="ko-KR" sz="2600" dirty="0"/>
              <a:t>, </a:t>
            </a:r>
          </a:p>
          <a:p>
            <a:pPr lvl="2"/>
            <a:r>
              <a:rPr lang="en-US" altLang="ko-KR" sz="2200" dirty="0"/>
              <a:t>as if self-illuminated, such as fluorescent surfaces or LCDs. </a:t>
            </a:r>
          </a:p>
          <a:p>
            <a:pPr lvl="1"/>
            <a:r>
              <a:rPr lang="en-US" altLang="ko-KR" sz="2400" dirty="0"/>
              <a:t>Texture maps for Emission feature RGB channels for color.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595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Unity samples </a:t>
            </a:r>
            <a:r>
              <a:rPr lang="en-US" altLang="ko-KR" dirty="0"/>
              <a:t>and documents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70020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Unity has put together a great resource for those looking for some pointers regarding </a:t>
            </a:r>
          </a:p>
          <a:p>
            <a:pPr lvl="1"/>
            <a:r>
              <a:rPr lang="en-US" altLang="ko-KR" sz="2800" dirty="0"/>
              <a:t>how to set up maps for a variety of materials: </a:t>
            </a:r>
          </a:p>
          <a:p>
            <a:pPr lvl="1"/>
            <a:r>
              <a:rPr lang="en-US" altLang="ko-KR" sz="2800" dirty="0"/>
              <a:t>featuring </a:t>
            </a:r>
            <a:r>
              <a:rPr lang="en-US" altLang="ko-KR" sz="2800" dirty="0">
                <a:solidFill>
                  <a:srgbClr val="0070C0"/>
                </a:solidFill>
              </a:rPr>
              <a:t>sample materials </a:t>
            </a:r>
            <a:r>
              <a:rPr lang="en-US" altLang="ko-KR" sz="2800" dirty="0"/>
              <a:t>(both Metallic and Specular setup) for </a:t>
            </a:r>
          </a:p>
          <a:p>
            <a:pPr lvl="2"/>
            <a:r>
              <a:rPr lang="en-US" altLang="ko-KR" sz="2400" dirty="0"/>
              <a:t>wood, metal, rubber, plastic, glass, skin, mud, and much more.</a:t>
            </a:r>
          </a:p>
          <a:p>
            <a:r>
              <a:rPr lang="en-US" altLang="ko-KR" sz="2800" dirty="0">
                <a:hlinkClick r:id="rId2"/>
              </a:rPr>
              <a:t>http://unity3d.com/support/documentation/Manual/Textures.html</a:t>
            </a:r>
            <a:r>
              <a:rPr lang="en-US" altLang="ko-KR" sz="2800" dirty="0"/>
              <a:t>.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962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4BB30-12E1-42BB-B93F-963AD6F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MINI-PROJECTS</a:t>
            </a:r>
            <a:br>
              <a:rPr lang="en-US" sz="6000" dirty="0"/>
            </a:br>
            <a:r>
              <a:rPr lang="en-US" sz="6000" dirty="0"/>
              <a:t>CLASS 07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ACF4D2-6B6F-4B5B-96F4-C1D45DBF7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32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Creating Material</a:t>
            </a:r>
            <a:endParaRPr lang="ko-KR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Creating a basic material with </a:t>
            </a:r>
          </a:p>
          <a:p>
            <a:r>
              <a:rPr lang="en-US" altLang="ko-KR" dirty="0"/>
              <a:t>	Standard Shader (Specular setup)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157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Creating a basic material with Standard </a:t>
            </a:r>
            <a:r>
              <a:rPr lang="en-US" altLang="ko-KR" b="1" dirty="0" err="1"/>
              <a:t>Shader</a:t>
            </a:r>
            <a:r>
              <a:rPr lang="en-US" altLang="ko-KR" b="1" dirty="0"/>
              <a:t> (Specular setup)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In this project, we will learn </a:t>
            </a:r>
          </a:p>
          <a:p>
            <a:pPr lvl="1"/>
            <a:r>
              <a:rPr lang="en-US" altLang="ko-KR" sz="2600" dirty="0">
                <a:solidFill>
                  <a:srgbClr val="0070C0"/>
                </a:solidFill>
              </a:rPr>
              <a:t>how to create a basic material </a:t>
            </a:r>
            <a:r>
              <a:rPr lang="en-US" altLang="ko-KR" sz="2600" dirty="0"/>
              <a:t>using the new Standard </a:t>
            </a:r>
            <a:r>
              <a:rPr lang="en-US" altLang="ko-KR" sz="2600" dirty="0" err="1"/>
              <a:t>Shader</a:t>
            </a:r>
            <a:r>
              <a:rPr lang="en-US" altLang="ko-KR" sz="2600" dirty="0"/>
              <a:t> (</a:t>
            </a:r>
            <a:r>
              <a:rPr lang="en-US" altLang="ko-KR" sz="2600" dirty="0">
                <a:solidFill>
                  <a:srgbClr val="0070C0"/>
                </a:solidFill>
              </a:rPr>
              <a:t>Specular Setup</a:t>
            </a:r>
            <a:r>
              <a:rPr lang="en-US" altLang="ko-KR" sz="2600" dirty="0"/>
              <a:t>), </a:t>
            </a:r>
          </a:p>
          <a:p>
            <a:pPr lvl="2"/>
            <a:r>
              <a:rPr lang="en-US" altLang="ko-KR" sz="2200" dirty="0"/>
              <a:t>an Albedo map, and </a:t>
            </a:r>
          </a:p>
          <a:p>
            <a:pPr lvl="2"/>
            <a:r>
              <a:rPr lang="en-US" altLang="ko-KR" sz="2200" dirty="0"/>
              <a:t>a Specular/Smoothness map. </a:t>
            </a:r>
          </a:p>
          <a:p>
            <a:endParaRPr lang="en-US" altLang="ko-KR" sz="2800" dirty="0"/>
          </a:p>
          <a:p>
            <a:r>
              <a:rPr lang="en-US" altLang="ko-KR" sz="2800" dirty="0"/>
              <a:t>The material will feature both metallic and non-metallic parts, with various smoothness levels.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6593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A8DC-D2E8-4B55-ACB3-164F8F86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in Unity 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EF8DF-16CE-4D50-B392-3394B333C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92" y="1845734"/>
            <a:ext cx="5821515" cy="4541418"/>
          </a:xfrm>
        </p:spPr>
        <p:txBody>
          <a:bodyPr>
            <a:normAutofit fontScale="92500" lnSpcReduction="10000"/>
          </a:bodyPr>
          <a:lstStyle/>
          <a:p>
            <a:pPr marL="0" indent="0" latinLnBrk="0">
              <a:buNone/>
            </a:pPr>
            <a:r>
              <a:rPr lang="en-US" dirty="0"/>
              <a:t>Rendering in Unity uses </a:t>
            </a:r>
            <a:r>
              <a:rPr lang="en-US" b="1" dirty="0">
                <a:solidFill>
                  <a:srgbClr val="0070C0"/>
                </a:solidFill>
              </a:rPr>
              <a:t>Materials</a:t>
            </a:r>
            <a:r>
              <a:rPr lang="en-US" dirty="0"/>
              <a:t>, </a:t>
            </a:r>
            <a:r>
              <a:rPr lang="en-US" b="1" dirty="0"/>
              <a:t>Shaders</a:t>
            </a:r>
            <a:r>
              <a:rPr lang="en-US" dirty="0"/>
              <a:t> and </a:t>
            </a:r>
            <a:r>
              <a:rPr lang="en-US" b="1" dirty="0"/>
              <a:t>Textures</a:t>
            </a:r>
            <a:r>
              <a:rPr lang="en-US" dirty="0"/>
              <a:t>.</a:t>
            </a:r>
          </a:p>
          <a:p>
            <a:pPr latinLnBrk="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70C0"/>
                </a:solidFill>
              </a:rPr>
              <a:t>Materials 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our focus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endParaRPr lang="en-US" b="1" dirty="0">
              <a:solidFill>
                <a:srgbClr val="0070C0"/>
              </a:solidFill>
            </a:endParaRP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Define </a:t>
            </a:r>
            <a:r>
              <a:rPr lang="en-US" dirty="0">
                <a:solidFill>
                  <a:srgbClr val="0070C0"/>
                </a:solidFill>
              </a:rPr>
              <a:t>how a surface should be rendered</a:t>
            </a:r>
          </a:p>
          <a:p>
            <a:pPr lvl="2" latinLnBrk="0">
              <a:buFont typeface="Wingdings" panose="05000000000000000000" pitchFamily="2" charset="2"/>
              <a:buChar char="§"/>
            </a:pPr>
            <a:r>
              <a:rPr lang="en-US" dirty="0"/>
              <a:t>by including references to the Textures it uses, tiling information, Color tints and more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The available options for a Material depend on which Shader the Material is using.</a:t>
            </a:r>
          </a:p>
          <a:p>
            <a:pPr latinLnBrk="0">
              <a:buFont typeface="Wingdings" panose="05000000000000000000" pitchFamily="2" charset="2"/>
              <a:buChar char="q"/>
            </a:pPr>
            <a:r>
              <a:rPr lang="en-US" b="1" dirty="0"/>
              <a:t>Shaders</a:t>
            </a:r>
            <a:r>
              <a:rPr lang="en-US" dirty="0"/>
              <a:t> 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small scripts  that contain the mathematical calculations and algorithms for calculating the Color of each pixel rendered, based on the lighting input and the Material configuration.</a:t>
            </a:r>
          </a:p>
          <a:p>
            <a:pPr latinLnBrk="0">
              <a:buFont typeface="Wingdings" panose="05000000000000000000" pitchFamily="2" charset="2"/>
              <a:buChar char="q"/>
            </a:pPr>
            <a:r>
              <a:rPr lang="en-US" b="1" dirty="0"/>
              <a:t>Textures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Bitmap images</a:t>
            </a:r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dirty="0"/>
              <a:t>A Material can contain references to textures, so that the Material’s Shader can use the textures while calculating the surface color of a </a:t>
            </a:r>
            <a:r>
              <a:rPr lang="en-US" dirty="0" err="1"/>
              <a:t>GameObject</a:t>
            </a:r>
            <a:endParaRPr lang="en-US" dirty="0"/>
          </a:p>
          <a:p>
            <a:pPr lvl="1" latinLnBrk="0">
              <a:buFont typeface="Wingdings" panose="05000000000000000000" pitchFamily="2" charset="2"/>
              <a:buChar char="§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3C066-FF5A-4A51-A068-8131CBCE5C25}"/>
              </a:ext>
            </a:extLst>
          </p:cNvPr>
          <p:cNvGrpSpPr/>
          <p:nvPr/>
        </p:nvGrpSpPr>
        <p:grpSpPr>
          <a:xfrm>
            <a:off x="6476214" y="2268790"/>
            <a:ext cx="2526855" cy="3695306"/>
            <a:chOff x="6353666" y="2469823"/>
            <a:chExt cx="2526855" cy="3695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73684C-5341-4852-9EC8-190B82DA45A3}"/>
                </a:ext>
              </a:extLst>
            </p:cNvPr>
            <p:cNvSpPr/>
            <p:nvPr/>
          </p:nvSpPr>
          <p:spPr>
            <a:xfrm>
              <a:off x="6353666" y="2469823"/>
              <a:ext cx="1027522" cy="716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Shaders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7ED88E-52E3-47FD-A928-A26997248A18}"/>
                </a:ext>
              </a:extLst>
            </p:cNvPr>
            <p:cNvSpPr/>
            <p:nvPr/>
          </p:nvSpPr>
          <p:spPr>
            <a:xfrm>
              <a:off x="7852999" y="2469823"/>
              <a:ext cx="1027522" cy="716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Textures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91E57C-F138-4FBB-8F60-E0BAA3285B88}"/>
                </a:ext>
              </a:extLst>
            </p:cNvPr>
            <p:cNvSpPr/>
            <p:nvPr/>
          </p:nvSpPr>
          <p:spPr>
            <a:xfrm>
              <a:off x="7133007" y="3895057"/>
              <a:ext cx="1027522" cy="716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Material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FDE749-4DD8-49FD-A28B-807623715309}"/>
                </a:ext>
              </a:extLst>
            </p:cNvPr>
            <p:cNvSpPr/>
            <p:nvPr/>
          </p:nvSpPr>
          <p:spPr>
            <a:xfrm>
              <a:off x="7078567" y="5042426"/>
              <a:ext cx="1136401" cy="112270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1DDBD5-F5AC-4BE3-A7EB-E1B06A667AD0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6867427" y="3186260"/>
              <a:ext cx="779341" cy="7087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3E7070-F685-4E5B-8F76-DF72F5973ED5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7646768" y="3186260"/>
              <a:ext cx="719992" cy="7087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B43BB3-A0A4-4969-87E9-F49CE7FF5665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7646768" y="4611494"/>
              <a:ext cx="0" cy="430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27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- Preparation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Two files have been prepared to support this recipe: </a:t>
            </a:r>
          </a:p>
          <a:p>
            <a:pPr lvl="1"/>
            <a:r>
              <a:rPr lang="en-US" altLang="ko-KR" sz="2800" dirty="0"/>
              <a:t>a 3D model (in FBX format) of a battery,</a:t>
            </a:r>
          </a:p>
          <a:p>
            <a:pPr lvl="1"/>
            <a:r>
              <a:rPr lang="en-US" altLang="ko-KR" sz="2800" dirty="0"/>
              <a:t>an UVW template texture (in PNG format)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89737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514" y="1845734"/>
            <a:ext cx="4003766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>
                <a:solidFill>
                  <a:srgbClr val="FF0000"/>
                </a:solidFill>
              </a:rPr>
              <a:t>Import</a:t>
            </a:r>
            <a:r>
              <a:rPr lang="en-US" altLang="ko-KR" sz="2400" dirty="0"/>
              <a:t> the </a:t>
            </a:r>
            <a:r>
              <a:rPr lang="en-US" altLang="ko-KR" sz="2400" dirty="0" err="1">
                <a:solidFill>
                  <a:srgbClr val="0070C0"/>
                </a:solidFill>
              </a:rPr>
              <a:t>battery.FBX</a:t>
            </a:r>
            <a:r>
              <a:rPr lang="en-US" altLang="ko-KR" sz="2400" dirty="0"/>
              <a:t> and </a:t>
            </a:r>
            <a:r>
              <a:rPr lang="en-US" altLang="ko-KR" sz="2400" dirty="0">
                <a:solidFill>
                  <a:srgbClr val="0070C0"/>
                </a:solidFill>
              </a:rPr>
              <a:t>uvw_template.png</a:t>
            </a:r>
            <a:r>
              <a:rPr lang="en-US" altLang="ko-KR" sz="2400" dirty="0"/>
              <a:t> files to your project.</a:t>
            </a:r>
          </a:p>
          <a:p>
            <a:r>
              <a:rPr lang="en-US" altLang="ko-KR" sz="2400" dirty="0"/>
              <a:t>2. </a:t>
            </a:r>
            <a:r>
              <a:rPr lang="en-US" altLang="ko-KR" sz="2400" dirty="0">
                <a:solidFill>
                  <a:srgbClr val="FF0000"/>
                </a:solidFill>
              </a:rPr>
              <a:t>Place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battery</a:t>
            </a:r>
            <a:r>
              <a:rPr lang="en-US" altLang="ko-KR" sz="2400" dirty="0"/>
              <a:t> model in the </a:t>
            </a:r>
            <a:r>
              <a:rPr lang="en-US" altLang="ko-KR" sz="2400" b="1" dirty="0"/>
              <a:t>scene</a:t>
            </a:r>
            <a:r>
              <a:rPr lang="en-US" altLang="ko-KR" sz="2400" dirty="0"/>
              <a:t> by </a:t>
            </a:r>
            <a:r>
              <a:rPr lang="en-US" altLang="ko-KR" sz="2400" dirty="0">
                <a:solidFill>
                  <a:srgbClr val="FF0000"/>
                </a:solidFill>
              </a:rPr>
              <a:t>dragging</a:t>
            </a:r>
            <a:r>
              <a:rPr lang="en-US" altLang="ko-KR" sz="2400" dirty="0"/>
              <a:t> it from the Assets folder, in the </a:t>
            </a:r>
            <a:r>
              <a:rPr lang="en-US" altLang="ko-KR" sz="2400" b="1" dirty="0"/>
              <a:t>Project</a:t>
            </a:r>
            <a:r>
              <a:rPr lang="en-US" altLang="ko-KR" sz="2400" dirty="0"/>
              <a:t> view, to the </a:t>
            </a:r>
            <a:r>
              <a:rPr lang="en-US" altLang="ko-KR" sz="2400" b="1" dirty="0"/>
              <a:t>Hierarchy</a:t>
            </a:r>
            <a:r>
              <a:rPr lang="en-US" altLang="ko-KR" sz="2400" dirty="0"/>
              <a:t> view.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it on the </a:t>
            </a:r>
            <a:r>
              <a:rPr lang="en-US" altLang="ko-KR" sz="2400" b="1" dirty="0"/>
              <a:t>Hierarchy</a:t>
            </a:r>
            <a:r>
              <a:rPr lang="en-US" altLang="ko-KR" sz="2400" dirty="0"/>
              <a:t> view and make sure, via the </a:t>
            </a:r>
            <a:r>
              <a:rPr lang="en-US" altLang="ko-KR" sz="2400" dirty="0">
                <a:solidFill>
                  <a:srgbClr val="0070C0"/>
                </a:solidFill>
              </a:rPr>
              <a:t>Transform component </a:t>
            </a:r>
            <a:r>
              <a:rPr lang="en-US" altLang="ko-KR" sz="2400" dirty="0"/>
              <a:t>on the </a:t>
            </a:r>
            <a:r>
              <a:rPr lang="en-US" altLang="ko-KR" sz="2400" b="1" dirty="0"/>
              <a:t>Inspector</a:t>
            </a:r>
            <a:r>
              <a:rPr lang="en-US" altLang="ko-KR" sz="2400" dirty="0"/>
              <a:t> view, that it is </a:t>
            </a:r>
            <a:r>
              <a:rPr lang="en-US" altLang="ko-KR" sz="2400" dirty="0">
                <a:solidFill>
                  <a:srgbClr val="FF0000"/>
                </a:solidFill>
              </a:rPr>
              <a:t>positioned</a:t>
            </a:r>
            <a:r>
              <a:rPr lang="en-US" altLang="ko-KR" sz="2400" dirty="0"/>
              <a:t> at </a:t>
            </a:r>
            <a:r>
              <a:rPr lang="pl-PL" altLang="ko-KR" sz="2400" dirty="0">
                <a:solidFill>
                  <a:srgbClr val="0070C0"/>
                </a:solidFill>
              </a:rPr>
              <a:t>X: 0, Y: 0, Z: 0</a:t>
            </a:r>
            <a:r>
              <a:rPr lang="pl-PL" altLang="ko-KR" sz="2400" dirty="0"/>
              <a:t>.</a:t>
            </a:r>
            <a:endParaRPr lang="ko-KR" alt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6" y="1845734"/>
            <a:ext cx="4297079" cy="42382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77325-9643-412F-B767-ED61BF147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96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 Now, let's </a:t>
            </a:r>
            <a:r>
              <a:rPr lang="en-US" altLang="ko-KR" sz="2400" dirty="0">
                <a:solidFill>
                  <a:srgbClr val="FF0000"/>
                </a:solidFill>
              </a:rPr>
              <a:t>create</a:t>
            </a:r>
            <a:r>
              <a:rPr lang="en-US" altLang="ko-KR" sz="2400" dirty="0"/>
              <a:t> a </a:t>
            </a:r>
            <a:r>
              <a:rPr lang="en-US" altLang="ko-KR" sz="2400" dirty="0">
                <a:solidFill>
                  <a:srgbClr val="0070C0"/>
                </a:solidFill>
              </a:rPr>
              <a:t>Specular/ Smoothness</a:t>
            </a:r>
            <a:r>
              <a:rPr lang="en-US" altLang="ko-KR" sz="2400" dirty="0"/>
              <a:t> map for our object.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Open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image</a:t>
            </a:r>
            <a:r>
              <a:rPr lang="en-US" altLang="ko-KR" sz="2400" dirty="0"/>
              <a:t> file called </a:t>
            </a:r>
            <a:r>
              <a:rPr lang="en-US" altLang="ko-KR" sz="2400" dirty="0">
                <a:solidFill>
                  <a:srgbClr val="0070C0"/>
                </a:solidFill>
              </a:rPr>
              <a:t>uvw_template.png</a:t>
            </a:r>
            <a:r>
              <a:rPr lang="en-US" altLang="ko-KR" sz="2400" dirty="0"/>
              <a:t> in your image editor. </a:t>
            </a:r>
          </a:p>
          <a:p>
            <a:r>
              <a:rPr lang="en-US" altLang="ko-KR" sz="2400" dirty="0">
                <a:solidFill>
                  <a:srgbClr val="00B050"/>
                </a:solidFill>
              </a:rPr>
              <a:t>Note that the image file has only a single layer, mostly transparent, containing the UVW mapping templates that we will use as guidelines for our specular map</a:t>
            </a:r>
            <a:r>
              <a:rPr lang="en-US" altLang="ko-KR" sz="2400" dirty="0"/>
              <a:t>.</a:t>
            </a:r>
            <a:endParaRPr lang="ko-KR" altLang="en-US" sz="4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89" y="1845734"/>
            <a:ext cx="4223500" cy="416564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062840-2645-4597-A0E6-4C1D0747F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07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4. </a:t>
            </a:r>
            <a:r>
              <a:rPr lang="en-US" altLang="ko-KR" sz="2800" dirty="0">
                <a:solidFill>
                  <a:srgbClr val="FF0000"/>
                </a:solidFill>
              </a:rPr>
              <a:t>Create</a:t>
            </a:r>
            <a:r>
              <a:rPr lang="en-US" altLang="ko-KR" sz="2800" dirty="0"/>
              <a:t> a </a:t>
            </a:r>
            <a:r>
              <a:rPr lang="en-US" altLang="ko-KR" sz="2800" dirty="0">
                <a:solidFill>
                  <a:srgbClr val="0070C0"/>
                </a:solidFill>
              </a:rPr>
              <a:t>new layer </a:t>
            </a:r>
            <a:r>
              <a:rPr lang="en-US" altLang="ko-KR" sz="2800" dirty="0"/>
              <a:t>and </a:t>
            </a:r>
            <a:r>
              <a:rPr lang="en-US" altLang="ko-KR" sz="2800" dirty="0">
                <a:solidFill>
                  <a:srgbClr val="FF0000"/>
                </a:solidFill>
              </a:rPr>
              <a:t>place</a:t>
            </a:r>
            <a:r>
              <a:rPr lang="en-US" altLang="ko-KR" sz="2800" dirty="0"/>
              <a:t> it beneath the one with the guidelines.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Fill</a:t>
            </a:r>
            <a:r>
              <a:rPr lang="en-US" altLang="ko-KR" sz="2800" dirty="0"/>
              <a:t> the new layer with </a:t>
            </a:r>
            <a:r>
              <a:rPr lang="en-US" altLang="ko-KR" sz="2800" dirty="0">
                <a:solidFill>
                  <a:srgbClr val="0070C0"/>
                </a:solidFill>
              </a:rPr>
              <a:t>dark gray (R: 56, G: 56, B: 56)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/>
              <a:t>The guidelines will be visible at the top of the solid black fill:</a:t>
            </a:r>
            <a:endParaRPr lang="ko-KR" altLang="en-US" sz="6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193849"/>
            <a:ext cx="3702050" cy="33275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71E2E-4848-49AB-A25A-D140075D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66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5. </a:t>
            </a:r>
            <a:r>
              <a:rPr lang="en-US" altLang="ko-KR" sz="2800" dirty="0">
                <a:solidFill>
                  <a:srgbClr val="FF0000"/>
                </a:solidFill>
              </a:rPr>
              <a:t>Create</a:t>
            </a:r>
            <a:r>
              <a:rPr lang="en-US" altLang="ko-KR" sz="2800" dirty="0"/>
              <a:t> a </a:t>
            </a:r>
            <a:r>
              <a:rPr lang="en-US" altLang="ko-KR" sz="2800" dirty="0">
                <a:solidFill>
                  <a:srgbClr val="0070C0"/>
                </a:solidFill>
              </a:rPr>
              <a:t>new layer </a:t>
            </a:r>
            <a:r>
              <a:rPr lang="en-US" altLang="ko-KR" sz="2800" dirty="0"/>
              <a:t>and </a:t>
            </a:r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the upper section of the image (the one with the circles). </a:t>
            </a:r>
          </a:p>
          <a:p>
            <a:r>
              <a:rPr lang="en-US" altLang="ko-KR" sz="2800" dirty="0"/>
              <a:t>Then, </a:t>
            </a:r>
            <a:r>
              <a:rPr lang="en-US" altLang="ko-KR" sz="2800" dirty="0">
                <a:solidFill>
                  <a:srgbClr val="FF0000"/>
                </a:solidFill>
              </a:rPr>
              <a:t>fill</a:t>
            </a:r>
            <a:r>
              <a:rPr lang="en-US" altLang="ko-KR" sz="2800" dirty="0"/>
              <a:t> that area with a </a:t>
            </a:r>
            <a:r>
              <a:rPr lang="en-US" altLang="ko-KR" sz="2800" dirty="0">
                <a:solidFill>
                  <a:srgbClr val="0070C0"/>
                </a:solidFill>
              </a:rPr>
              <a:t>slightly hued light gray </a:t>
            </a:r>
          </a:p>
          <a:p>
            <a:r>
              <a:rPr lang="en-US" altLang="ko-KR" sz="2800" dirty="0">
                <a:solidFill>
                  <a:srgbClr val="00B050"/>
                </a:solidFill>
              </a:rPr>
              <a:t>(R: 196, G: 199, B: 199):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89" y="1845734"/>
            <a:ext cx="4320268" cy="422921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9469-5DC0-4F7C-AEAA-EC671F71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59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4462" y="1845734"/>
            <a:ext cx="3619893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6. </a:t>
            </a:r>
            <a:r>
              <a:rPr lang="en-US" altLang="ko-KR" sz="2800" dirty="0">
                <a:solidFill>
                  <a:srgbClr val="FF0000"/>
                </a:solidFill>
              </a:rPr>
              <a:t>Use</a:t>
            </a:r>
            <a:r>
              <a:rPr lang="en-US" altLang="ko-KR" sz="2800" dirty="0"/>
              <a:t> the </a:t>
            </a:r>
            <a:r>
              <a:rPr lang="en-US" altLang="ko-KR" sz="2800" b="1" dirty="0"/>
              <a:t>text elements </a:t>
            </a:r>
            <a:r>
              <a:rPr lang="en-US" altLang="ko-KR" sz="2800" dirty="0"/>
              <a:t>in white to add a </a:t>
            </a:r>
            <a:r>
              <a:rPr lang="en-US" altLang="ko-KR" sz="2800" dirty="0">
                <a:solidFill>
                  <a:srgbClr val="0070C0"/>
                </a:solidFill>
              </a:rPr>
              <a:t>brand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0070C0"/>
                </a:solidFill>
              </a:rPr>
              <a:t>size</a:t>
            </a:r>
            <a:r>
              <a:rPr lang="en-US" altLang="ko-KR" sz="2800" dirty="0"/>
              <a:t>, and </a:t>
            </a:r>
            <a:r>
              <a:rPr lang="en-US" altLang="ko-KR" sz="2800" dirty="0">
                <a:solidFill>
                  <a:srgbClr val="0070C0"/>
                </a:solidFill>
              </a:rPr>
              <a:t>positive/negative</a:t>
            </a:r>
            <a:r>
              <a:rPr lang="en-US" altLang="ko-KR" sz="2800" dirty="0"/>
              <a:t> indicators to the battery body. </a:t>
            </a:r>
          </a:p>
          <a:p>
            <a:r>
              <a:rPr lang="en-US" altLang="ko-KR" sz="2800" dirty="0"/>
              <a:t>Then, hide the guidelines layer.</a:t>
            </a:r>
            <a:endParaRPr lang="ko-KR" altLang="en-US" sz="7200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1222" y="2549753"/>
            <a:ext cx="4599188" cy="30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8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066" y="1845734"/>
            <a:ext cx="3645862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7. </a:t>
            </a:r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all your layers and </a:t>
            </a:r>
            <a:r>
              <a:rPr lang="en-US" altLang="ko-KR" sz="2400" dirty="0">
                <a:solidFill>
                  <a:srgbClr val="FF0000"/>
                </a:solidFill>
              </a:rPr>
              <a:t>organize</a:t>
            </a:r>
            <a:r>
              <a:rPr lang="en-US" altLang="ko-KR" sz="2400" dirty="0"/>
              <a:t> them into a group </a:t>
            </a:r>
          </a:p>
          <a:p>
            <a:pPr lvl="1"/>
            <a:r>
              <a:rPr lang="en-US" altLang="ko-KR" sz="2200" dirty="0"/>
              <a:t>(</a:t>
            </a:r>
            <a:r>
              <a:rPr lang="en-US" altLang="ko-KR" sz="2200" dirty="0">
                <a:solidFill>
                  <a:srgbClr val="00B050"/>
                </a:solidFill>
              </a:rPr>
              <a:t>in Photoshop, this can be done by clicking on the drop-down menu in the Layers window and navigating to </a:t>
            </a:r>
            <a:r>
              <a:rPr lang="en-US" altLang="ko-KR" sz="2200" b="1" dirty="0">
                <a:solidFill>
                  <a:srgbClr val="00B050"/>
                </a:solidFill>
              </a:rPr>
              <a:t>Window | New Group from Layers</a:t>
            </a:r>
            <a:r>
              <a:rPr lang="en-US" altLang="ko-KR" sz="2200" dirty="0">
                <a:solidFill>
                  <a:srgbClr val="00B050"/>
                </a:solidFill>
              </a:rPr>
              <a:t>…</a:t>
            </a:r>
            <a:r>
              <a:rPr lang="en-US" altLang="ko-KR" sz="2200" dirty="0"/>
              <a:t>).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Name</a:t>
            </a:r>
            <a:r>
              <a:rPr lang="en-US" altLang="ko-KR" sz="2400" dirty="0"/>
              <a:t> the new group </a:t>
            </a:r>
            <a:r>
              <a:rPr lang="en-US" altLang="ko-KR" sz="2400" dirty="0">
                <a:solidFill>
                  <a:srgbClr val="0070C0"/>
                </a:solidFill>
              </a:rPr>
              <a:t>Specular</a:t>
            </a:r>
            <a:r>
              <a:rPr lang="en-US" altLang="ko-KR" sz="2400" dirty="0"/>
              <a:t>:</a:t>
            </a:r>
            <a:endParaRPr lang="ko-KR" altLang="en-US" sz="8000" dirty="0">
              <a:solidFill>
                <a:srgbClr val="00B05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8513" y="2162630"/>
            <a:ext cx="4737698" cy="37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87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8. </a:t>
            </a:r>
            <a:r>
              <a:rPr lang="en-US" altLang="ko-KR" sz="2800" dirty="0">
                <a:solidFill>
                  <a:srgbClr val="FF0000"/>
                </a:solidFill>
              </a:rPr>
              <a:t>Duplicate</a:t>
            </a:r>
            <a:r>
              <a:rPr lang="en-US" altLang="ko-KR" sz="2800" dirty="0"/>
              <a:t> the Specular group </a:t>
            </a:r>
          </a:p>
          <a:p>
            <a:pPr lvl="1"/>
            <a:r>
              <a:rPr lang="en-US" altLang="ko-KR" sz="2600" dirty="0"/>
              <a:t>(</a:t>
            </a:r>
            <a:r>
              <a:rPr lang="en-US" altLang="ko-KR" sz="2600" dirty="0">
                <a:solidFill>
                  <a:srgbClr val="0070C0"/>
                </a:solidFill>
              </a:rPr>
              <a:t>in the Layers window, right-click on the group's name and select Duplicate Group</a:t>
            </a:r>
            <a:r>
              <a:rPr lang="en-US" altLang="ko-KR" sz="2600" dirty="0"/>
              <a:t>…).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Name</a:t>
            </a:r>
            <a:r>
              <a:rPr lang="en-US" altLang="ko-KR" sz="2800" dirty="0"/>
              <a:t> the duplicated group Smoothness.</a:t>
            </a:r>
            <a:endParaRPr lang="ko-KR" altLang="en-US" sz="9600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1845734"/>
            <a:ext cx="4414069" cy="402336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883C1-D0B8-4EE6-BE27-02B6222C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86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9. </a:t>
            </a:r>
            <a:r>
              <a:rPr lang="en-US" altLang="ko-KR" sz="3200" dirty="0">
                <a:solidFill>
                  <a:srgbClr val="FF0000"/>
                </a:solidFill>
              </a:rPr>
              <a:t>Hide</a:t>
            </a:r>
            <a:r>
              <a:rPr lang="en-US" altLang="ko-KR" sz="3200" dirty="0"/>
              <a:t> the </a:t>
            </a:r>
            <a:r>
              <a:rPr lang="en-US" altLang="ko-KR" sz="3200" dirty="0">
                <a:solidFill>
                  <a:srgbClr val="0070C0"/>
                </a:solidFill>
              </a:rPr>
              <a:t>Smoothness</a:t>
            </a:r>
            <a:r>
              <a:rPr lang="en-US" altLang="ko-KR" sz="3200" dirty="0"/>
              <a:t> group. </a:t>
            </a:r>
          </a:p>
          <a:p>
            <a:pPr lvl="1"/>
            <a:r>
              <a:rPr lang="en-US" altLang="ko-KR" sz="3000" dirty="0"/>
              <a:t>Then, </a:t>
            </a:r>
            <a:r>
              <a:rPr lang="en-US" altLang="ko-KR" sz="3000" dirty="0">
                <a:solidFill>
                  <a:srgbClr val="FF0000"/>
                </a:solidFill>
              </a:rPr>
              <a:t>expand</a:t>
            </a:r>
            <a:r>
              <a:rPr lang="en-US" altLang="ko-KR" sz="3000" dirty="0"/>
              <a:t> the </a:t>
            </a:r>
            <a:r>
              <a:rPr lang="en-US" altLang="ko-KR" sz="3000" dirty="0">
                <a:solidFill>
                  <a:srgbClr val="0070C0"/>
                </a:solidFill>
              </a:rPr>
              <a:t>Specular</a:t>
            </a:r>
            <a:r>
              <a:rPr lang="en-US" altLang="ko-KR" sz="3000" dirty="0"/>
              <a:t> group and </a:t>
            </a:r>
            <a:r>
              <a:rPr lang="en-US" altLang="ko-KR" sz="3000" dirty="0">
                <a:solidFill>
                  <a:srgbClr val="FF0000"/>
                </a:solidFill>
              </a:rPr>
              <a:t>hide</a:t>
            </a:r>
            <a:r>
              <a:rPr lang="en-US" altLang="ko-KR" sz="3000" dirty="0"/>
              <a:t> all text layers:</a:t>
            </a:r>
            <a:endParaRPr lang="ko-KR" altLang="en-US" sz="16400" dirty="0">
              <a:solidFill>
                <a:srgbClr val="00B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60" y="1972566"/>
            <a:ext cx="4274920" cy="389652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89D6E4-9823-4CB9-9F62-CA1AB0238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48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10. </a:t>
            </a:r>
            <a:r>
              <a:rPr lang="en-US" altLang="ko-KR" sz="2400" dirty="0">
                <a:solidFill>
                  <a:srgbClr val="FF0000"/>
                </a:solidFill>
              </a:rPr>
              <a:t>Unhide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Smoothness</a:t>
            </a:r>
            <a:r>
              <a:rPr lang="en-US" altLang="ko-KR" sz="2400" dirty="0"/>
              <a:t> group, and </a:t>
            </a:r>
            <a:r>
              <a:rPr lang="en-US" altLang="ko-KR" sz="2400" dirty="0">
                <a:solidFill>
                  <a:srgbClr val="FF0000"/>
                </a:solidFill>
              </a:rPr>
              <a:t>hide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Specular</a:t>
            </a:r>
            <a:r>
              <a:rPr lang="en-US" altLang="ko-KR" sz="2400" dirty="0"/>
              <a:t> group.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the dark gray layer. </a:t>
            </a:r>
          </a:p>
          <a:p>
            <a:r>
              <a:rPr lang="en-US" altLang="ko-KR" sz="2400" dirty="0"/>
              <a:t>Then, </a:t>
            </a:r>
            <a:r>
              <a:rPr lang="en-US" altLang="ko-KR" sz="2400" dirty="0">
                <a:solidFill>
                  <a:srgbClr val="FF0000"/>
                </a:solidFill>
              </a:rPr>
              <a:t>make</a:t>
            </a:r>
            <a:r>
              <a:rPr lang="en-US" altLang="ko-KR" sz="2400" dirty="0"/>
              <a:t> an </a:t>
            </a:r>
            <a:r>
              <a:rPr lang="en-US" altLang="ko-KR" sz="2400" b="1" dirty="0"/>
              <a:t>area selection </a:t>
            </a:r>
            <a:r>
              <a:rPr lang="en-US" altLang="ko-KR" sz="2400" dirty="0"/>
              <a:t>around the </a:t>
            </a:r>
            <a:r>
              <a:rPr lang="en-US" altLang="ko-KR" sz="2400" b="1" dirty="0"/>
              <a:t>upper region </a:t>
            </a:r>
            <a:r>
              <a:rPr lang="en-US" altLang="ko-KR" sz="2400" dirty="0"/>
              <a:t>of the </a:t>
            </a:r>
            <a:r>
              <a:rPr lang="en-US" altLang="ko-KR" sz="2400" dirty="0">
                <a:solidFill>
                  <a:srgbClr val="0070C0"/>
                </a:solidFill>
              </a:rPr>
              <a:t>battery body</a:t>
            </a:r>
            <a:r>
              <a:rPr lang="en-US" altLang="ko-KR" sz="2400" dirty="0"/>
              <a:t>, and </a:t>
            </a:r>
            <a:r>
              <a:rPr lang="en-US" altLang="ko-KR" sz="2400" dirty="0">
                <a:solidFill>
                  <a:srgbClr val="FF0000"/>
                </a:solidFill>
              </a:rPr>
              <a:t>fill</a:t>
            </a:r>
            <a:r>
              <a:rPr lang="en-US" altLang="ko-KR" sz="2400" dirty="0"/>
              <a:t> it with </a:t>
            </a:r>
            <a:r>
              <a:rPr lang="en-US" altLang="ko-KR" sz="2400" dirty="0">
                <a:solidFill>
                  <a:srgbClr val="0070C0"/>
                </a:solidFill>
              </a:rPr>
              <a:t>light gray (R: 220, G: 220, B: 220).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Rescale</a:t>
            </a:r>
            <a:r>
              <a:rPr lang="en-US" altLang="ko-KR" sz="2400" dirty="0"/>
              <a:t> and </a:t>
            </a:r>
            <a:r>
              <a:rPr lang="en-US" altLang="ko-KR" sz="2400" dirty="0">
                <a:solidFill>
                  <a:srgbClr val="FF0000"/>
                </a:solidFill>
              </a:rPr>
              <a:t>rearrange</a:t>
            </a:r>
            <a:r>
              <a:rPr lang="en-US" altLang="ko-KR" sz="2400" dirty="0"/>
              <a:t> the Text layers if needed:</a:t>
            </a:r>
            <a:endParaRPr lang="ko-KR" altLang="en-US" sz="19900" dirty="0">
              <a:solidFill>
                <a:srgbClr val="00B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60" y="1972566"/>
            <a:ext cx="4274920" cy="389652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E8A57-C564-4FE3-ABA9-197A38B5A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0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A8DC-D2E8-4B55-ACB3-164F8F86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in Unity 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EF8DF-16CE-4D50-B392-3394B333C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92" y="1845734"/>
            <a:ext cx="5821515" cy="4541418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How a material is used:</a:t>
            </a:r>
          </a:p>
          <a:p>
            <a:pPr lvl="1" latinLnBrk="0"/>
            <a:r>
              <a:rPr lang="en-US" dirty="0"/>
              <a:t>A material specifies one specific Shader to use</a:t>
            </a:r>
          </a:p>
          <a:p>
            <a:pPr lvl="1" latinLnBrk="0"/>
            <a:r>
              <a:rPr lang="en-US" dirty="0"/>
              <a:t>The Shader determines which options are available</a:t>
            </a:r>
          </a:p>
          <a:p>
            <a:pPr lvl="1" latinLnBrk="0"/>
            <a:r>
              <a:rPr lang="en-US" dirty="0"/>
              <a:t>A Shader specifies one or more Texture variables to use</a:t>
            </a:r>
          </a:p>
          <a:p>
            <a:pPr latinLnBrk="0"/>
            <a:r>
              <a:rPr lang="en-US" dirty="0"/>
              <a:t>For most normal/basic rendering the standard Shader is usually the best choice.</a:t>
            </a:r>
          </a:p>
          <a:p>
            <a:pPr latinLnBrk="0"/>
            <a:r>
              <a:rPr lang="en-US" dirty="0"/>
              <a:t>Basic/normal rendering, includes:</a:t>
            </a:r>
          </a:p>
          <a:p>
            <a:pPr lvl="1" latinLnBrk="0"/>
            <a:r>
              <a:rPr lang="en-US" dirty="0"/>
              <a:t>characters, </a:t>
            </a:r>
          </a:p>
          <a:p>
            <a:pPr lvl="1" latinLnBrk="0"/>
            <a:r>
              <a:rPr lang="en-US" dirty="0"/>
              <a:t>scenery, </a:t>
            </a:r>
          </a:p>
          <a:p>
            <a:pPr lvl="1" latinLnBrk="0"/>
            <a:r>
              <a:rPr lang="en-US" dirty="0"/>
              <a:t>environments, </a:t>
            </a:r>
          </a:p>
          <a:p>
            <a:pPr lvl="1" latinLnBrk="0"/>
            <a:r>
              <a:rPr lang="en-US" dirty="0"/>
              <a:t>solid an transparent </a:t>
            </a:r>
            <a:r>
              <a:rPr lang="en-US" dirty="0" err="1"/>
              <a:t>Gameobjects</a:t>
            </a:r>
            <a:r>
              <a:rPr lang="en-US" dirty="0"/>
              <a:t>, </a:t>
            </a:r>
          </a:p>
          <a:p>
            <a:pPr lvl="1" latinLnBrk="0"/>
            <a:r>
              <a:rPr lang="en-US" dirty="0"/>
              <a:t>hard and soft surfaces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3C066-FF5A-4A51-A068-8131CBCE5C25}"/>
              </a:ext>
            </a:extLst>
          </p:cNvPr>
          <p:cNvGrpSpPr/>
          <p:nvPr/>
        </p:nvGrpSpPr>
        <p:grpSpPr>
          <a:xfrm>
            <a:off x="6476214" y="2268790"/>
            <a:ext cx="2526855" cy="3695306"/>
            <a:chOff x="6353666" y="2469823"/>
            <a:chExt cx="2526855" cy="3695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73684C-5341-4852-9EC8-190B82DA45A3}"/>
                </a:ext>
              </a:extLst>
            </p:cNvPr>
            <p:cNvSpPr/>
            <p:nvPr/>
          </p:nvSpPr>
          <p:spPr>
            <a:xfrm>
              <a:off x="6353666" y="2469823"/>
              <a:ext cx="1027522" cy="716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Shaders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7ED88E-52E3-47FD-A928-A26997248A18}"/>
                </a:ext>
              </a:extLst>
            </p:cNvPr>
            <p:cNvSpPr/>
            <p:nvPr/>
          </p:nvSpPr>
          <p:spPr>
            <a:xfrm>
              <a:off x="7852999" y="2469823"/>
              <a:ext cx="1027522" cy="716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Textures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91E57C-F138-4FBB-8F60-E0BAA3285B88}"/>
                </a:ext>
              </a:extLst>
            </p:cNvPr>
            <p:cNvSpPr/>
            <p:nvPr/>
          </p:nvSpPr>
          <p:spPr>
            <a:xfrm>
              <a:off x="7133007" y="3895057"/>
              <a:ext cx="1027522" cy="716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Material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FDE749-4DD8-49FD-A28B-807623715309}"/>
                </a:ext>
              </a:extLst>
            </p:cNvPr>
            <p:cNvSpPr/>
            <p:nvPr/>
          </p:nvSpPr>
          <p:spPr>
            <a:xfrm>
              <a:off x="7078567" y="5042426"/>
              <a:ext cx="1136401" cy="112270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1DDBD5-F5AC-4BE3-A7EB-E1B06A667AD0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6867427" y="3186260"/>
              <a:ext cx="779341" cy="7087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3E7070-F685-4E5B-8F76-DF72F5973ED5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7646768" y="3186260"/>
              <a:ext cx="719992" cy="7087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B43BB3-A0A4-4969-87E9-F49CE7FF5665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7646768" y="4611494"/>
              <a:ext cx="0" cy="430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25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11. </a:t>
            </a:r>
            <a:r>
              <a:rPr lang="en-US" altLang="ko-KR" sz="2800" dirty="0">
                <a:solidFill>
                  <a:srgbClr val="FF0000"/>
                </a:solidFill>
              </a:rPr>
              <a:t>Duplicate</a:t>
            </a:r>
            <a:r>
              <a:rPr lang="en-US" altLang="ko-KR" sz="2800" dirty="0"/>
              <a:t> the layer that contains the gray fill for the upper section of the image</a:t>
            </a:r>
          </a:p>
          <a:p>
            <a:r>
              <a:rPr lang="en-US" altLang="ko-KR" sz="2800" dirty="0"/>
              <a:t>(the one that went over the circles).</a:t>
            </a:r>
            <a:endParaRPr lang="ko-KR" altLang="en-US" sz="28700" dirty="0">
              <a:solidFill>
                <a:srgbClr val="00B05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170443"/>
            <a:ext cx="3702050" cy="33743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814ED-8DF1-44D3-B921-C4449FCD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6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12. To add a brushed quality to this material, </a:t>
            </a:r>
            <a:r>
              <a:rPr lang="en-US" altLang="ko-KR" sz="2400" dirty="0">
                <a:solidFill>
                  <a:srgbClr val="FF0000"/>
                </a:solidFill>
              </a:rPr>
              <a:t>add</a:t>
            </a:r>
            <a:r>
              <a:rPr lang="en-US" altLang="ko-KR" sz="2400" dirty="0"/>
              <a:t> a </a:t>
            </a:r>
            <a:r>
              <a:rPr lang="en-US" altLang="ko-KR" sz="2400" dirty="0">
                <a:solidFill>
                  <a:srgbClr val="0070C0"/>
                </a:solidFill>
              </a:rPr>
              <a:t>Noise filter </a:t>
            </a:r>
            <a:r>
              <a:rPr lang="en-US" altLang="ko-KR" sz="2400" dirty="0"/>
              <a:t>to the </a:t>
            </a:r>
            <a:r>
              <a:rPr lang="en-US" altLang="ko-KR" sz="2400" dirty="0">
                <a:solidFill>
                  <a:srgbClr val="0070C0"/>
                </a:solidFill>
              </a:rPr>
              <a:t>duplicated layer </a:t>
            </a:r>
          </a:p>
          <a:p>
            <a:r>
              <a:rPr lang="en-US" altLang="ko-KR" sz="2400" dirty="0">
                <a:solidFill>
                  <a:srgbClr val="00B050"/>
                </a:solidFill>
              </a:rPr>
              <a:t>(in Photoshop, this can be done by navigating to Filter | Noise | Add Noise...).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Use</a:t>
            </a:r>
            <a:r>
              <a:rPr lang="en-US" altLang="ko-KR" sz="2400" dirty="0"/>
              <a:t> 50% as the </a:t>
            </a:r>
            <a:r>
              <a:rPr lang="en-US" altLang="ko-KR" sz="2400" dirty="0">
                <a:solidFill>
                  <a:srgbClr val="0070C0"/>
                </a:solidFill>
              </a:rPr>
              <a:t>Amount</a:t>
            </a:r>
            <a:r>
              <a:rPr lang="en-US" altLang="ko-KR" sz="2400" dirty="0"/>
              <a:t> and </a:t>
            </a:r>
            <a:r>
              <a:rPr lang="en-US" altLang="ko-KR" sz="2400" dirty="0">
                <a:solidFill>
                  <a:srgbClr val="FF0000"/>
                </a:solidFill>
              </a:rPr>
              <a:t>set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Monochromatic</a:t>
            </a:r>
            <a:r>
              <a:rPr lang="en-US" altLang="ko-KR" sz="2400" dirty="0"/>
              <a:t> to </a:t>
            </a:r>
            <a:r>
              <a:rPr lang="en-US" altLang="ko-KR" sz="2400" dirty="0">
                <a:solidFill>
                  <a:srgbClr val="0070C0"/>
                </a:solidFill>
              </a:rPr>
              <a:t>true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Then, </a:t>
            </a:r>
            <a:r>
              <a:rPr lang="en-US" altLang="ko-KR" sz="2400" dirty="0">
                <a:solidFill>
                  <a:srgbClr val="FF0000"/>
                </a:solidFill>
              </a:rPr>
              <a:t>apply</a:t>
            </a:r>
            <a:r>
              <a:rPr lang="en-US" altLang="ko-KR" sz="2400" dirty="0"/>
              <a:t> a </a:t>
            </a:r>
            <a:r>
              <a:rPr lang="en-US" altLang="ko-KR" sz="2400" dirty="0">
                <a:solidFill>
                  <a:srgbClr val="0070C0"/>
                </a:solidFill>
              </a:rPr>
              <a:t>Motion Blur filter </a:t>
            </a:r>
            <a:r>
              <a:rPr lang="en-US" altLang="ko-KR" sz="2400" dirty="0"/>
              <a:t>(Filter | Blur | Motion Blur...) using 30 Pixels as the Distance.</a:t>
            </a:r>
            <a:endParaRPr lang="ko-KR" altLang="en-US" sz="34400" dirty="0">
              <a:solidFill>
                <a:srgbClr val="00B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170443"/>
            <a:ext cx="3702050" cy="33743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8829C-3425-4B73-98FC-18D21EEEC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1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13. </a:t>
            </a:r>
            <a:r>
              <a:rPr lang="en-US" altLang="ko-KR" sz="2800" dirty="0">
                <a:solidFill>
                  <a:srgbClr val="FF0000"/>
                </a:solidFill>
              </a:rPr>
              <a:t>Duplicate</a:t>
            </a:r>
            <a:r>
              <a:rPr lang="en-US" altLang="ko-KR" sz="2800" dirty="0"/>
              <a:t> the </a:t>
            </a:r>
            <a:r>
              <a:rPr lang="en-US" altLang="ko-KR" sz="2800" dirty="0">
                <a:solidFill>
                  <a:srgbClr val="0070C0"/>
                </a:solidFill>
              </a:rPr>
              <a:t>Smoothness</a:t>
            </a:r>
            <a:r>
              <a:rPr lang="en-US" altLang="ko-KR" sz="2800" dirty="0"/>
              <a:t> group. </a:t>
            </a:r>
          </a:p>
          <a:p>
            <a:r>
              <a:rPr lang="en-US" altLang="ko-KR" sz="2800" dirty="0"/>
              <a:t>Then, </a:t>
            </a:r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the </a:t>
            </a:r>
            <a:r>
              <a:rPr lang="en-US" altLang="ko-KR" sz="2800" b="1" dirty="0"/>
              <a:t>duplicated group</a:t>
            </a:r>
            <a:r>
              <a:rPr lang="en-US" altLang="ko-KR" sz="2800" dirty="0"/>
              <a:t> and </a:t>
            </a:r>
            <a:r>
              <a:rPr lang="en-US" altLang="ko-KR" sz="2800" dirty="0">
                <a:solidFill>
                  <a:srgbClr val="FF0000"/>
                </a:solidFill>
              </a:rPr>
              <a:t>merge</a:t>
            </a:r>
            <a:r>
              <a:rPr lang="en-US" altLang="ko-KR" sz="2800" dirty="0"/>
              <a:t> it into a single layer </a:t>
            </a:r>
          </a:p>
          <a:p>
            <a:r>
              <a:rPr lang="en-US" altLang="ko-KR" sz="2800" dirty="0">
                <a:solidFill>
                  <a:srgbClr val="00B050"/>
                </a:solidFill>
              </a:rPr>
              <a:t>(on the Layers window, right-click on the group's name and select Merge Group).</a:t>
            </a:r>
            <a:endParaRPr lang="ko-KR" altLang="en-US" sz="49600" dirty="0">
              <a:solidFill>
                <a:srgbClr val="00B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170443"/>
            <a:ext cx="3702050" cy="33743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642BD-0036-4237-81DD-77FB15D0F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32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143" y="1845734"/>
            <a:ext cx="5036457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14. </a:t>
            </a:r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the merged layer, use the </a:t>
            </a:r>
            <a:r>
              <a:rPr lang="en-US" altLang="ko-KR" sz="2400" i="1" dirty="0"/>
              <a:t>CTRL </a:t>
            </a:r>
            <a:r>
              <a:rPr lang="en-US" altLang="ko-KR" sz="2400" dirty="0"/>
              <a:t>+ </a:t>
            </a:r>
            <a:r>
              <a:rPr lang="en-US" altLang="ko-KR" sz="2400" i="1" dirty="0"/>
              <a:t>A </a:t>
            </a:r>
            <a:r>
              <a:rPr lang="en-US" altLang="ko-KR" sz="2400" dirty="0"/>
              <a:t>key to </a:t>
            </a:r>
            <a:r>
              <a:rPr lang="en-US" altLang="ko-KR" sz="2400" dirty="0">
                <a:solidFill>
                  <a:srgbClr val="FF0000"/>
                </a:solidFill>
              </a:rPr>
              <a:t>select the entire image</a:t>
            </a:r>
            <a:r>
              <a:rPr lang="en-US" altLang="ko-KR" sz="2400" dirty="0"/>
              <a:t>, and </a:t>
            </a:r>
            <a:r>
              <a:rPr lang="en-US" altLang="ko-KR" sz="2400" dirty="0">
                <a:solidFill>
                  <a:srgbClr val="FF0000"/>
                </a:solidFill>
              </a:rPr>
              <a:t>copy</a:t>
            </a:r>
            <a:r>
              <a:rPr lang="en-US" altLang="ko-KR" sz="2400" dirty="0"/>
              <a:t> it using the </a:t>
            </a:r>
            <a:r>
              <a:rPr lang="en-US" altLang="ko-KR" sz="2400" i="1" dirty="0"/>
              <a:t>CTRL </a:t>
            </a:r>
            <a:r>
              <a:rPr lang="en-US" altLang="ko-KR" sz="2400" dirty="0"/>
              <a:t>+ </a:t>
            </a:r>
            <a:r>
              <a:rPr lang="en-US" altLang="ko-KR" sz="2400" i="1" dirty="0"/>
              <a:t>C </a:t>
            </a:r>
            <a:r>
              <a:rPr lang="en-US" altLang="ko-KR" sz="2400" dirty="0"/>
              <a:t>keys:</a:t>
            </a:r>
          </a:p>
          <a:p>
            <a:r>
              <a:rPr lang="en-US" altLang="ko-KR" sz="2400" dirty="0"/>
              <a:t>15. </a:t>
            </a:r>
            <a:r>
              <a:rPr lang="en-US" altLang="ko-KR" sz="2400" dirty="0">
                <a:solidFill>
                  <a:srgbClr val="FF0000"/>
                </a:solidFill>
              </a:rPr>
              <a:t>Hide</a:t>
            </a:r>
            <a:r>
              <a:rPr lang="en-US" altLang="ko-KR" sz="2400" dirty="0"/>
              <a:t> the </a:t>
            </a:r>
            <a:r>
              <a:rPr lang="en-US" altLang="ko-KR" sz="2400" b="1" dirty="0">
                <a:solidFill>
                  <a:srgbClr val="0070C0"/>
                </a:solidFill>
              </a:rPr>
              <a:t>merged layer </a:t>
            </a:r>
            <a:r>
              <a:rPr lang="en-US" altLang="ko-KR" sz="2400" dirty="0"/>
              <a:t>and the </a:t>
            </a:r>
            <a:r>
              <a:rPr lang="en-US" altLang="ko-KR" sz="2400" dirty="0">
                <a:solidFill>
                  <a:srgbClr val="0070C0"/>
                </a:solidFill>
              </a:rPr>
              <a:t>Smoothness group</a:t>
            </a:r>
            <a:r>
              <a:rPr lang="en-US" altLang="ko-KR" sz="2400" dirty="0"/>
              <a:t>. Then, </a:t>
            </a:r>
            <a:r>
              <a:rPr lang="en-US" altLang="ko-KR" sz="2400" dirty="0">
                <a:solidFill>
                  <a:srgbClr val="FF0000"/>
                </a:solidFill>
              </a:rPr>
              <a:t>unhide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Specular group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16. In your image editor, </a:t>
            </a:r>
            <a:r>
              <a:rPr lang="en-US" altLang="ko-KR" sz="2400" dirty="0">
                <a:solidFill>
                  <a:srgbClr val="FF0000"/>
                </a:solidFill>
              </a:rPr>
              <a:t>access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image channels </a:t>
            </a:r>
            <a:r>
              <a:rPr lang="en-US" altLang="ko-KR" sz="2400" dirty="0"/>
              <a:t>window (</a:t>
            </a:r>
            <a:r>
              <a:rPr lang="en-US" altLang="ko-KR" sz="2400" dirty="0">
                <a:solidFill>
                  <a:srgbClr val="00B050"/>
                </a:solidFill>
              </a:rPr>
              <a:t>in Photoshop, this can be done by navigating to Window | Channels</a:t>
            </a:r>
            <a:r>
              <a:rPr lang="en-US" altLang="ko-KR" sz="2400" dirty="0"/>
              <a:t>). Create a New Channel. This will be our Alpha Channel.</a:t>
            </a:r>
            <a:endParaRPr lang="en-US" altLang="ko-KR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03" y="2170231"/>
            <a:ext cx="3702050" cy="337436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EC86A-8910-4AAD-A075-17D64473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85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17. </a:t>
            </a:r>
            <a:r>
              <a:rPr lang="en-US" altLang="ko-KR" sz="2800" dirty="0">
                <a:solidFill>
                  <a:srgbClr val="FF0000"/>
                </a:solidFill>
              </a:rPr>
              <a:t>Paste</a:t>
            </a:r>
            <a:r>
              <a:rPr lang="en-US" altLang="ko-KR" sz="2800" dirty="0"/>
              <a:t> the image that you previously copied (from the merged layer) in to the </a:t>
            </a:r>
            <a:r>
              <a:rPr lang="en-US" altLang="ko-KR" sz="2800" b="1" dirty="0"/>
              <a:t>Alpha Channel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/>
              <a:t>Then, </a:t>
            </a:r>
            <a:r>
              <a:rPr lang="en-US" altLang="ko-KR" sz="2800" dirty="0">
                <a:solidFill>
                  <a:srgbClr val="FF0000"/>
                </a:solidFill>
              </a:rPr>
              <a:t>set</a:t>
            </a:r>
            <a:r>
              <a:rPr lang="en-US" altLang="ko-KR" sz="2800" dirty="0"/>
              <a:t> all channels as visible:</a:t>
            </a:r>
            <a:endParaRPr lang="en-US" altLang="ko-KR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200628"/>
            <a:ext cx="3702050" cy="33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4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17. </a:t>
            </a:r>
            <a:r>
              <a:rPr lang="en-US" altLang="ko-KR" sz="2400" dirty="0">
                <a:solidFill>
                  <a:srgbClr val="FF0000"/>
                </a:solidFill>
              </a:rPr>
              <a:t>Paste</a:t>
            </a:r>
            <a:r>
              <a:rPr lang="en-US" altLang="ko-KR" sz="2400" dirty="0"/>
              <a:t> the image that you previously copied (from the merged layer) in to the </a:t>
            </a:r>
            <a:r>
              <a:rPr lang="en-US" altLang="ko-KR" sz="2400" b="1" dirty="0"/>
              <a:t>Alpha Channel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Then, </a:t>
            </a:r>
            <a:r>
              <a:rPr lang="en-US" altLang="ko-KR" sz="2400" dirty="0">
                <a:solidFill>
                  <a:srgbClr val="FF0000"/>
                </a:solidFill>
              </a:rPr>
              <a:t>set</a:t>
            </a:r>
            <a:r>
              <a:rPr lang="en-US" altLang="ko-KR" sz="2400" dirty="0"/>
              <a:t> all channels as visible:</a:t>
            </a:r>
          </a:p>
          <a:p>
            <a:r>
              <a:rPr lang="en-US" altLang="ko-KR" sz="2400" dirty="0"/>
              <a:t>18. </a:t>
            </a:r>
            <a:r>
              <a:rPr lang="en-US" altLang="ko-KR" sz="2400" dirty="0">
                <a:solidFill>
                  <a:srgbClr val="FF0000"/>
                </a:solidFill>
              </a:rPr>
              <a:t>Save</a:t>
            </a:r>
            <a:r>
              <a:rPr lang="en-US" altLang="ko-KR" sz="2400" dirty="0"/>
              <a:t> your image in the Project's Assets folder as </a:t>
            </a:r>
            <a:r>
              <a:rPr lang="en-US" altLang="ko-KR" sz="2400" b="1" dirty="0" err="1">
                <a:solidFill>
                  <a:srgbClr val="0070C0"/>
                </a:solidFill>
              </a:rPr>
              <a:t>Battery_specular</a:t>
            </a:r>
            <a:r>
              <a:rPr lang="en-US" altLang="ko-KR" sz="2400" dirty="0"/>
              <a:t>, either in</a:t>
            </a:r>
          </a:p>
          <a:p>
            <a:r>
              <a:rPr lang="en-US" altLang="ko-KR" sz="2400" dirty="0"/>
              <a:t>Photoshop format (</a:t>
            </a:r>
            <a:r>
              <a:rPr lang="en-US" altLang="ko-KR" sz="2400" dirty="0">
                <a:solidFill>
                  <a:srgbClr val="0070C0"/>
                </a:solidFill>
              </a:rPr>
              <a:t>PSD</a:t>
            </a:r>
            <a:r>
              <a:rPr lang="en-US" altLang="ko-KR" sz="2400" dirty="0"/>
              <a:t>) or </a:t>
            </a:r>
            <a:r>
              <a:rPr lang="en-US" altLang="ko-KR" sz="2400" dirty="0">
                <a:solidFill>
                  <a:srgbClr val="0070C0"/>
                </a:solidFill>
              </a:rPr>
              <a:t>TIF</a:t>
            </a:r>
            <a:r>
              <a:rPr lang="en-US" altLang="ko-KR" sz="2400" dirty="0"/>
              <a:t> format.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200628"/>
            <a:ext cx="3702050" cy="33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9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455886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19. Now, let's work on the </a:t>
            </a:r>
            <a:r>
              <a:rPr lang="en-US" altLang="ko-KR" sz="2400" b="1" dirty="0"/>
              <a:t>Albedo map</a:t>
            </a:r>
            <a:r>
              <a:rPr lang="en-US" altLang="ko-KR" sz="2400" dirty="0"/>
              <a:t>. </a:t>
            </a:r>
            <a:r>
              <a:rPr lang="en-US" altLang="ko-KR" sz="2400" dirty="0">
                <a:solidFill>
                  <a:srgbClr val="FF0000"/>
                </a:solidFill>
              </a:rPr>
              <a:t>Save a copy </a:t>
            </a:r>
            <a:r>
              <a:rPr lang="en-US" altLang="ko-KR" sz="2400" dirty="0"/>
              <a:t>of </a:t>
            </a:r>
            <a:r>
              <a:rPr lang="en-US" altLang="ko-KR" sz="2400" dirty="0" err="1">
                <a:solidFill>
                  <a:srgbClr val="0070C0"/>
                </a:solidFill>
              </a:rPr>
              <a:t>Battery_specular</a:t>
            </a:r>
            <a:r>
              <a:rPr lang="en-US" altLang="ko-KR" sz="2400" dirty="0"/>
              <a:t> as </a:t>
            </a:r>
            <a:r>
              <a:rPr lang="en-US" altLang="ko-KR" sz="2400" dirty="0" err="1">
                <a:solidFill>
                  <a:srgbClr val="0070C0"/>
                </a:solidFill>
              </a:rPr>
              <a:t>Battery_albedo</a:t>
            </a:r>
            <a:r>
              <a:rPr lang="en-US" altLang="ko-KR" sz="2400" dirty="0"/>
              <a:t>. Then, from the </a:t>
            </a:r>
            <a:r>
              <a:rPr lang="en-US" altLang="ko-KR" sz="2400" b="1" dirty="0"/>
              <a:t>Channels window</a:t>
            </a:r>
            <a:r>
              <a:rPr lang="en-US" altLang="ko-KR" sz="2400" dirty="0"/>
              <a:t>, </a:t>
            </a:r>
            <a:r>
              <a:rPr lang="en-US" altLang="ko-KR" sz="2400" dirty="0">
                <a:solidFill>
                  <a:srgbClr val="FF0000"/>
                </a:solidFill>
              </a:rPr>
              <a:t>delete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Alpha Channel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20. From the </a:t>
            </a:r>
            <a:r>
              <a:rPr lang="en-US" altLang="ko-KR" sz="2400" b="1" dirty="0"/>
              <a:t>Layers window</a:t>
            </a:r>
            <a:r>
              <a:rPr lang="en-US" altLang="ko-KR" sz="2400" dirty="0"/>
              <a:t>, </a:t>
            </a:r>
            <a:r>
              <a:rPr lang="en-US" altLang="ko-KR" sz="2400" dirty="0">
                <a:solidFill>
                  <a:srgbClr val="FF0000"/>
                </a:solidFill>
              </a:rPr>
              <a:t>hide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Smoothness copy merged layer</a:t>
            </a:r>
            <a:r>
              <a:rPr lang="en-US" altLang="ko-KR" sz="2400" dirty="0"/>
              <a:t>, and </a:t>
            </a:r>
            <a:r>
              <a:rPr lang="en-US" altLang="ko-KR" sz="2400" dirty="0">
                <a:solidFill>
                  <a:srgbClr val="FF0000"/>
                </a:solidFill>
              </a:rPr>
              <a:t>unhide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Smoothness group</a:t>
            </a:r>
            <a:r>
              <a:rPr lang="en-US" altLang="ko-KR" sz="2400" dirty="0"/>
              <a:t>. Finally, </a:t>
            </a:r>
            <a:r>
              <a:rPr lang="en-US" altLang="ko-KR" sz="2400" dirty="0">
                <a:solidFill>
                  <a:srgbClr val="FF0000"/>
                </a:solidFill>
              </a:rPr>
              <a:t>expand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Smoothness group</a:t>
            </a:r>
            <a:r>
              <a:rPr lang="en-US" altLang="ko-KR" sz="2400" dirty="0"/>
              <a:t>, and </a:t>
            </a:r>
            <a:r>
              <a:rPr lang="en-US" altLang="ko-KR" sz="2400" dirty="0">
                <a:solidFill>
                  <a:srgbClr val="FF0000"/>
                </a:solidFill>
              </a:rPr>
              <a:t>hide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layer where the Noise filter was applied</a:t>
            </a:r>
            <a:r>
              <a:rPr lang="en-US" altLang="ko-KR" sz="2400" dirty="0"/>
              <a:t>:</a:t>
            </a:r>
            <a:endParaRPr lang="en-US" altLang="ko-KR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846" y="2170231"/>
            <a:ext cx="3702050" cy="337436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7DE5CC-DDC3-4880-8531-ED2E4B3F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05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45588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21. </a:t>
            </a:r>
            <a:r>
              <a:rPr lang="en-US" altLang="ko-KR" sz="2800" dirty="0">
                <a:solidFill>
                  <a:srgbClr val="FF0000"/>
                </a:solidFill>
              </a:rPr>
              <a:t>Change</a:t>
            </a:r>
            <a:r>
              <a:rPr lang="en-US" altLang="ko-KR" sz="2800" dirty="0"/>
              <a:t> the </a:t>
            </a:r>
            <a:r>
              <a:rPr lang="en-US" altLang="ko-KR" sz="2800" b="1" dirty="0"/>
              <a:t>color</a:t>
            </a:r>
            <a:r>
              <a:rPr lang="en-US" altLang="ko-KR" sz="2800" dirty="0"/>
              <a:t> of the </a:t>
            </a:r>
            <a:r>
              <a:rPr lang="en-US" altLang="ko-KR" sz="2800" b="1" dirty="0"/>
              <a:t>upper rectangle </a:t>
            </a:r>
            <a:r>
              <a:rPr lang="en-US" altLang="ko-KR" sz="2800" dirty="0"/>
              <a:t>to </a:t>
            </a:r>
            <a:r>
              <a:rPr lang="en-US" altLang="ko-KR" sz="2800" dirty="0">
                <a:solidFill>
                  <a:srgbClr val="0070C0"/>
                </a:solidFill>
              </a:rPr>
              <a:t>black</a:t>
            </a:r>
            <a:r>
              <a:rPr lang="en-US" altLang="ko-KR" sz="2800" dirty="0"/>
              <a:t>. Then, </a:t>
            </a:r>
            <a:r>
              <a:rPr lang="en-US" altLang="ko-KR" sz="2800" dirty="0">
                <a:solidFill>
                  <a:srgbClr val="FF0000"/>
                </a:solidFill>
              </a:rPr>
              <a:t>change</a:t>
            </a:r>
            <a:r>
              <a:rPr lang="en-US" altLang="ko-KR" sz="2800" dirty="0"/>
              <a:t> the </a:t>
            </a:r>
            <a:r>
              <a:rPr lang="en-US" altLang="ko-KR" sz="2800" b="1" dirty="0"/>
              <a:t>light gray </a:t>
            </a:r>
            <a:r>
              <a:rPr lang="en-US" altLang="ko-KR" sz="2800" dirty="0"/>
              <a:t>area to </a:t>
            </a:r>
            <a:r>
              <a:rPr lang="en-US" altLang="ko-KR" sz="2800" dirty="0">
                <a:solidFill>
                  <a:srgbClr val="0070C0"/>
                </a:solidFill>
              </a:rPr>
              <a:t>dark red (R: 204, G: 0, B: 0)</a:t>
            </a:r>
            <a:r>
              <a:rPr lang="en-US" altLang="ko-KR" sz="2800" dirty="0"/>
              <a:t>, and the </a:t>
            </a:r>
            <a:r>
              <a:rPr lang="en-US" altLang="ko-KR" sz="2800" b="1" dirty="0"/>
              <a:t>dark gray </a:t>
            </a:r>
            <a:r>
              <a:rPr lang="en-US" altLang="ko-KR" sz="2800" dirty="0"/>
              <a:t>to </a:t>
            </a:r>
            <a:r>
              <a:rPr lang="en-US" altLang="ko-KR" sz="2800" dirty="0">
                <a:solidFill>
                  <a:srgbClr val="0070C0"/>
                </a:solidFill>
              </a:rPr>
              <a:t>red (R: 255, G: 0, B: 0).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Rename</a:t>
            </a:r>
            <a:r>
              <a:rPr lang="en-US" altLang="ko-KR" sz="2800" dirty="0"/>
              <a:t> the group Albedo and </a:t>
            </a:r>
            <a:r>
              <a:rPr lang="en-US" altLang="ko-KR" sz="2800" dirty="0">
                <a:solidFill>
                  <a:srgbClr val="FF0000"/>
                </a:solidFill>
              </a:rPr>
              <a:t>save</a:t>
            </a:r>
            <a:r>
              <a:rPr lang="en-US" altLang="ko-KR" sz="2800" dirty="0"/>
              <a:t> the file:</a:t>
            </a:r>
            <a:endParaRPr lang="en-US" altLang="ko-KR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18" y="1952729"/>
            <a:ext cx="4147530" cy="378041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07D01-7AFB-4415-8A1B-315C2EC4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51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45588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22. </a:t>
            </a:r>
            <a:r>
              <a:rPr lang="en-US" altLang="ko-KR" sz="2800" dirty="0">
                <a:solidFill>
                  <a:srgbClr val="FF0000"/>
                </a:solidFill>
              </a:rPr>
              <a:t>Go back </a:t>
            </a:r>
            <a:r>
              <a:rPr lang="en-US" altLang="ko-KR" sz="2800" dirty="0"/>
              <a:t>to </a:t>
            </a:r>
            <a:r>
              <a:rPr lang="en-US" altLang="ko-KR" sz="2800" b="1" dirty="0"/>
              <a:t>Unity</a:t>
            </a:r>
            <a:r>
              <a:rPr lang="en-US" altLang="ko-KR" sz="2800" dirty="0"/>
              <a:t> and </a:t>
            </a:r>
            <a:r>
              <a:rPr lang="en-US" altLang="ko-KR" sz="2800" dirty="0">
                <a:solidFill>
                  <a:srgbClr val="FF0000"/>
                </a:solidFill>
              </a:rPr>
              <a:t>make sure </a:t>
            </a:r>
            <a:r>
              <a:rPr lang="en-US" altLang="ko-KR" sz="2800" dirty="0"/>
              <a:t>that both files were imported. </a:t>
            </a:r>
          </a:p>
          <a:p>
            <a:r>
              <a:rPr lang="en-US" altLang="ko-KR" sz="2800" dirty="0"/>
              <a:t>Then, from the Project view, </a:t>
            </a:r>
            <a:r>
              <a:rPr lang="en-US" altLang="ko-KR" sz="2800" dirty="0">
                <a:solidFill>
                  <a:srgbClr val="FF0000"/>
                </a:solidFill>
              </a:rPr>
              <a:t>create</a:t>
            </a:r>
            <a:r>
              <a:rPr lang="en-US" altLang="ko-KR" sz="2800" dirty="0"/>
              <a:t> a new Material.</a:t>
            </a:r>
          </a:p>
          <a:p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FF0000"/>
                </a:solidFill>
              </a:rPr>
              <a:t>Name</a:t>
            </a:r>
            <a:r>
              <a:rPr lang="en-US" altLang="ko-KR" sz="2800" dirty="0"/>
              <a:t> it </a:t>
            </a:r>
            <a:r>
              <a:rPr lang="en-US" altLang="ko-KR" sz="2800" dirty="0" err="1">
                <a:solidFill>
                  <a:srgbClr val="0070C0"/>
                </a:solidFill>
              </a:rPr>
              <a:t>Battery_MAT</a:t>
            </a:r>
            <a:r>
              <a:rPr lang="en-US" altLang="ko-KR" sz="2800" dirty="0"/>
              <a:t>.</a:t>
            </a:r>
            <a:endParaRPr lang="en-US" altLang="ko-KR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3702050" cy="37371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E1748-3546-4288-ACE2-AE9CADAE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62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45588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23. </a:t>
            </a:r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</a:t>
            </a:r>
            <a:r>
              <a:rPr lang="en-US" altLang="ko-KR" sz="2800" dirty="0" err="1">
                <a:solidFill>
                  <a:srgbClr val="0070C0"/>
                </a:solidFill>
              </a:rPr>
              <a:t>Battery_MAT</a:t>
            </a:r>
            <a:r>
              <a:rPr lang="en-US" altLang="ko-KR" sz="2800" dirty="0"/>
              <a:t>. From the </a:t>
            </a:r>
            <a:r>
              <a:rPr lang="en-US" altLang="ko-KR" sz="2800" b="1" dirty="0"/>
              <a:t>Inspector</a:t>
            </a:r>
            <a:r>
              <a:rPr lang="en-US" altLang="ko-KR" sz="2800" dirty="0"/>
              <a:t> view, </a:t>
            </a:r>
            <a:r>
              <a:rPr lang="en-US" altLang="ko-KR" sz="2800" dirty="0">
                <a:solidFill>
                  <a:srgbClr val="FF0000"/>
                </a:solidFill>
              </a:rPr>
              <a:t>change</a:t>
            </a:r>
            <a:r>
              <a:rPr lang="en-US" altLang="ko-KR" sz="2800" dirty="0"/>
              <a:t> the </a:t>
            </a:r>
            <a:r>
              <a:rPr lang="en-US" altLang="ko-KR" sz="2800" b="1" dirty="0" err="1"/>
              <a:t>Shader</a:t>
            </a:r>
            <a:r>
              <a:rPr lang="en-US" altLang="ko-KR" sz="2800" dirty="0"/>
              <a:t> to </a:t>
            </a:r>
            <a:r>
              <a:rPr lang="en-US" altLang="ko-KR" sz="2800" dirty="0">
                <a:solidFill>
                  <a:srgbClr val="0070C0"/>
                </a:solidFill>
              </a:rPr>
              <a:t>Standard (Specular setup), </a:t>
            </a:r>
            <a:r>
              <a:rPr lang="en-US" altLang="ko-KR" sz="2800" dirty="0"/>
              <a:t>and </a:t>
            </a:r>
            <a:r>
              <a:rPr lang="en-US" altLang="ko-KR" sz="2800" dirty="0">
                <a:solidFill>
                  <a:srgbClr val="FF0000"/>
                </a:solidFill>
              </a:rPr>
              <a:t>make</a:t>
            </a:r>
            <a:r>
              <a:rPr lang="en-US" altLang="ko-KR" sz="2800" dirty="0"/>
              <a:t> sure that the </a:t>
            </a:r>
            <a:r>
              <a:rPr lang="en-US" altLang="ko-KR" sz="2800" b="1" dirty="0"/>
              <a:t>rendering mode </a:t>
            </a:r>
            <a:r>
              <a:rPr lang="en-US" altLang="ko-KR" sz="2800" dirty="0"/>
              <a:t>is set to </a:t>
            </a:r>
            <a:r>
              <a:rPr lang="en-US" altLang="ko-KR" sz="2800" dirty="0">
                <a:solidFill>
                  <a:srgbClr val="0070C0"/>
                </a:solidFill>
              </a:rPr>
              <a:t>Opaque</a:t>
            </a:r>
            <a:r>
              <a:rPr lang="en-US" altLang="ko-KR" sz="2800" dirty="0"/>
              <a:t>.</a:t>
            </a:r>
            <a:endParaRPr lang="en-US" altLang="ko-KR" sz="5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47" y="1988834"/>
            <a:ext cx="3702050" cy="37371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73EC1-3184-41AF-8FCB-D4D59DA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9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Creating Material</a:t>
            </a:r>
            <a:endParaRPr lang="ko-KR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351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714" y="1845734"/>
            <a:ext cx="445588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24. </a:t>
            </a:r>
            <a:r>
              <a:rPr lang="en-US" altLang="ko-KR" sz="2800" dirty="0">
                <a:solidFill>
                  <a:srgbClr val="FF0000"/>
                </a:solidFill>
              </a:rPr>
              <a:t>Set</a:t>
            </a:r>
            <a:r>
              <a:rPr lang="en-US" altLang="ko-KR" sz="2800" dirty="0"/>
              <a:t> </a:t>
            </a:r>
            <a:r>
              <a:rPr lang="en-US" altLang="ko-KR" sz="2800" dirty="0" err="1">
                <a:solidFill>
                  <a:srgbClr val="0070C0"/>
                </a:solidFill>
              </a:rPr>
              <a:t>Battery_specular</a:t>
            </a:r>
            <a:r>
              <a:rPr lang="en-US" altLang="ko-KR" sz="2800" dirty="0"/>
              <a:t> as the </a:t>
            </a:r>
            <a:r>
              <a:rPr lang="en-US" altLang="ko-KR" sz="2800" dirty="0">
                <a:solidFill>
                  <a:srgbClr val="00B050"/>
                </a:solidFill>
              </a:rPr>
              <a:t>Specular map</a:t>
            </a:r>
            <a:r>
              <a:rPr lang="en-US" altLang="ko-KR" sz="2800" dirty="0"/>
              <a:t>, and </a:t>
            </a:r>
            <a:r>
              <a:rPr lang="en-US" altLang="ko-KR" sz="2800" dirty="0" err="1">
                <a:solidFill>
                  <a:srgbClr val="0070C0"/>
                </a:solidFill>
              </a:rPr>
              <a:t>Battery_albedo</a:t>
            </a:r>
            <a:r>
              <a:rPr lang="en-US" altLang="ko-KR" sz="2800" dirty="0"/>
              <a:t> as the </a:t>
            </a:r>
            <a:r>
              <a:rPr lang="en-US" altLang="ko-KR" sz="2800" dirty="0">
                <a:solidFill>
                  <a:srgbClr val="00B050"/>
                </a:solidFill>
              </a:rPr>
              <a:t>Albedo map </a:t>
            </a:r>
            <a:r>
              <a:rPr lang="en-US" altLang="ko-KR" sz="2800" dirty="0"/>
              <a:t>for </a:t>
            </a:r>
            <a:r>
              <a:rPr lang="en-US" altLang="ko-KR" sz="2800" b="1" dirty="0" err="1"/>
              <a:t>Battery_MAT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/>
              <a:t>25. </a:t>
            </a:r>
            <a:r>
              <a:rPr lang="en-US" altLang="ko-KR" sz="2800" dirty="0">
                <a:solidFill>
                  <a:srgbClr val="FF0000"/>
                </a:solidFill>
              </a:rPr>
              <a:t>Drag</a:t>
            </a:r>
            <a:r>
              <a:rPr lang="en-US" altLang="ko-KR" sz="2800" dirty="0"/>
              <a:t> the </a:t>
            </a:r>
            <a:r>
              <a:rPr lang="en-US" altLang="ko-KR" sz="2800" dirty="0" err="1">
                <a:solidFill>
                  <a:srgbClr val="0070C0"/>
                </a:solidFill>
              </a:rPr>
              <a:t>Battery_MAT</a:t>
            </a:r>
            <a:r>
              <a:rPr lang="en-US" altLang="ko-KR" sz="2800" dirty="0"/>
              <a:t> material from the </a:t>
            </a:r>
            <a:r>
              <a:rPr lang="en-US" altLang="ko-KR" sz="2800" b="1" dirty="0"/>
              <a:t>Project view </a:t>
            </a:r>
            <a:r>
              <a:rPr lang="en-US" altLang="ko-KR" sz="2800" dirty="0"/>
              <a:t>and </a:t>
            </a:r>
            <a:r>
              <a:rPr lang="en-US" altLang="ko-KR" sz="2800" dirty="0">
                <a:solidFill>
                  <a:srgbClr val="FF0000"/>
                </a:solidFill>
              </a:rPr>
              <a:t>drop</a:t>
            </a:r>
            <a:r>
              <a:rPr lang="en-US" altLang="ko-KR" sz="2800" dirty="0"/>
              <a:t> it into the </a:t>
            </a:r>
            <a:r>
              <a:rPr lang="en-US" altLang="ko-KR" sz="2800" dirty="0">
                <a:solidFill>
                  <a:srgbClr val="0070C0"/>
                </a:solidFill>
              </a:rPr>
              <a:t>battery object </a:t>
            </a:r>
            <a:r>
              <a:rPr lang="en-US" altLang="ko-KR" sz="2800" dirty="0"/>
              <a:t>in the </a:t>
            </a:r>
            <a:r>
              <a:rPr lang="en-US" altLang="ko-KR" sz="2800" b="1" dirty="0"/>
              <a:t>Hierarchy</a:t>
            </a:r>
            <a:r>
              <a:rPr lang="en-US" altLang="ko-KR" sz="2800" dirty="0"/>
              <a:t> view:</a:t>
            </a:r>
            <a:endParaRPr lang="en-US" altLang="ko-KR" sz="6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1845734"/>
            <a:ext cx="4189639" cy="422937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45A3FA-7001-4463-8059-AFE2235E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8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– How?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To compose the dark red part of the plastic body, for instance, we have mixed the following:</a:t>
            </a:r>
          </a:p>
          <a:p>
            <a:pPr lvl="1"/>
            <a:r>
              <a:rPr lang="en-US" altLang="ko-KR" sz="2800" dirty="0"/>
              <a:t>The </a:t>
            </a:r>
            <a:r>
              <a:rPr lang="en-US" altLang="ko-KR" sz="2800" dirty="0">
                <a:solidFill>
                  <a:srgbClr val="0070C0"/>
                </a:solidFill>
              </a:rPr>
              <a:t>Specular</a:t>
            </a:r>
            <a:r>
              <a:rPr lang="en-US" altLang="ko-KR" sz="2800" dirty="0"/>
              <a:t> map (RGB): Very dark grey </a:t>
            </a:r>
            <a:r>
              <a:rPr lang="en-US" altLang="ko-KR" sz="2800" dirty="0" err="1"/>
              <a:t>specularity</a:t>
            </a:r>
            <a:r>
              <a:rPr lang="en-US" altLang="ko-KR" sz="2800" dirty="0"/>
              <a:t> (for non-metallic appearance)</a:t>
            </a:r>
          </a:p>
          <a:p>
            <a:pPr lvl="1"/>
            <a:r>
              <a:rPr lang="en-US" altLang="ko-KR" sz="2800" dirty="0"/>
              <a:t>The </a:t>
            </a:r>
            <a:r>
              <a:rPr lang="en-US" altLang="ko-KR" sz="2800" dirty="0">
                <a:solidFill>
                  <a:srgbClr val="0070C0"/>
                </a:solidFill>
              </a:rPr>
              <a:t>Smoothness</a:t>
            </a:r>
            <a:r>
              <a:rPr lang="en-US" altLang="ko-KR" sz="2800" dirty="0"/>
              <a:t> (the Alpha channel of the Specular map): Light gray (for a glossy aspect)</a:t>
            </a:r>
          </a:p>
          <a:p>
            <a:pPr lvl="1"/>
            <a:r>
              <a:rPr lang="en-US" altLang="ko-KR" sz="2800" dirty="0"/>
              <a:t>The </a:t>
            </a:r>
            <a:r>
              <a:rPr lang="en-US" altLang="ko-KR" sz="2800" dirty="0">
                <a:solidFill>
                  <a:srgbClr val="0070C0"/>
                </a:solidFill>
              </a:rPr>
              <a:t>Albedo</a:t>
            </a:r>
            <a:r>
              <a:rPr lang="en-US" altLang="ko-KR" sz="2800" dirty="0"/>
              <a:t> map: Dark red (for a dark red color)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89144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– How?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Ultimately, the visual aspect of the battery is </a:t>
            </a:r>
            <a:r>
              <a:rPr lang="en-US" altLang="ko-KR" sz="3200" dirty="0">
                <a:solidFill>
                  <a:srgbClr val="FF0000"/>
                </a:solidFill>
              </a:rPr>
              <a:t>a combination of three properties of its material</a:t>
            </a:r>
            <a:r>
              <a:rPr lang="en-US" altLang="ko-KR" sz="3200" dirty="0"/>
              <a:t>:</a:t>
            </a:r>
          </a:p>
          <a:p>
            <a:pPr lvl="1"/>
            <a:r>
              <a:rPr lang="en-US" altLang="ko-KR" sz="2800" dirty="0"/>
              <a:t>Specular, </a:t>
            </a:r>
          </a:p>
          <a:p>
            <a:pPr lvl="1"/>
            <a:r>
              <a:rPr lang="en-US" altLang="ko-KR" sz="2800" dirty="0"/>
              <a:t>Smoothness, </a:t>
            </a:r>
          </a:p>
          <a:p>
            <a:pPr lvl="1"/>
            <a:r>
              <a:rPr lang="en-US" altLang="ko-KR" sz="2800" dirty="0"/>
              <a:t>and Albedo.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9387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– How?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The light red portion, on the other hand, combines the following:</a:t>
            </a:r>
          </a:p>
          <a:p>
            <a:pPr lvl="1"/>
            <a:r>
              <a:rPr lang="en-US" altLang="ko-KR" sz="3000" dirty="0"/>
              <a:t>The </a:t>
            </a:r>
            <a:r>
              <a:rPr lang="en-US" altLang="ko-KR" sz="3000" dirty="0">
                <a:solidFill>
                  <a:srgbClr val="0070C0"/>
                </a:solidFill>
              </a:rPr>
              <a:t>Specular</a:t>
            </a:r>
            <a:r>
              <a:rPr lang="en-US" altLang="ko-KR" sz="3000" dirty="0"/>
              <a:t> map (RGB): That same dark grey specular</a:t>
            </a:r>
          </a:p>
          <a:p>
            <a:pPr lvl="1"/>
            <a:r>
              <a:rPr lang="en-US" altLang="ko-KR" sz="3000" dirty="0"/>
              <a:t>The </a:t>
            </a:r>
            <a:r>
              <a:rPr lang="en-US" altLang="ko-KR" sz="3000" dirty="0">
                <a:solidFill>
                  <a:srgbClr val="0070C0"/>
                </a:solidFill>
              </a:rPr>
              <a:t>Smoothness</a:t>
            </a:r>
            <a:r>
              <a:rPr lang="en-US" altLang="ko-KR" sz="3000" dirty="0"/>
              <a:t> (the Alpha Channel of the Specular map): Dark gray (for a matte aspect)</a:t>
            </a:r>
          </a:p>
          <a:p>
            <a:pPr lvl="1"/>
            <a:r>
              <a:rPr lang="en-US" altLang="ko-KR" sz="3000" dirty="0"/>
              <a:t>The </a:t>
            </a:r>
            <a:r>
              <a:rPr lang="en-US" altLang="ko-KR" sz="3000" dirty="0">
                <a:solidFill>
                  <a:srgbClr val="0070C0"/>
                </a:solidFill>
              </a:rPr>
              <a:t>Albedo</a:t>
            </a:r>
            <a:r>
              <a:rPr lang="en-US" altLang="ko-KR" sz="3000" dirty="0"/>
              <a:t> map: Red (for a red color)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3608629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– How?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Finally, the brushed metal used for the top and bottom covers combines the following:</a:t>
            </a:r>
          </a:p>
          <a:p>
            <a:pPr lvl="1"/>
            <a:r>
              <a:rPr lang="en-US" altLang="ko-KR" sz="3000" dirty="0"/>
              <a:t>The </a:t>
            </a:r>
            <a:r>
              <a:rPr lang="en-US" altLang="ko-KR" sz="3000" dirty="0">
                <a:solidFill>
                  <a:srgbClr val="0070C0"/>
                </a:solidFill>
              </a:rPr>
              <a:t>Specular</a:t>
            </a:r>
            <a:r>
              <a:rPr lang="en-US" altLang="ko-KR" sz="3000" dirty="0"/>
              <a:t> map (RGB): Light grey (for a metallic aspect)</a:t>
            </a:r>
          </a:p>
          <a:p>
            <a:pPr lvl="1"/>
            <a:r>
              <a:rPr lang="en-US" altLang="ko-KR" sz="3000" dirty="0"/>
              <a:t>The </a:t>
            </a:r>
            <a:r>
              <a:rPr lang="en-US" altLang="ko-KR" sz="3000" dirty="0">
                <a:solidFill>
                  <a:srgbClr val="0070C0"/>
                </a:solidFill>
              </a:rPr>
              <a:t>Smoothness</a:t>
            </a:r>
            <a:r>
              <a:rPr lang="en-US" altLang="ko-KR" sz="3000" dirty="0"/>
              <a:t> (the Alpha Channel of the Specular map): A blurred grey noise </a:t>
            </a:r>
            <a:r>
              <a:rPr lang="en-US" altLang="ko-KR" sz="3200" dirty="0"/>
              <a:t>pattern (for a brushed aspect)</a:t>
            </a:r>
          </a:p>
          <a:p>
            <a:pPr lvl="1"/>
            <a:r>
              <a:rPr lang="en-US" altLang="ko-KR" sz="3000" dirty="0"/>
              <a:t>The </a:t>
            </a:r>
            <a:r>
              <a:rPr lang="en-US" altLang="ko-KR" sz="3000" dirty="0">
                <a:solidFill>
                  <a:srgbClr val="0070C0"/>
                </a:solidFill>
              </a:rPr>
              <a:t>Albedo</a:t>
            </a:r>
            <a:r>
              <a:rPr lang="en-US" altLang="ko-KR" sz="3000" dirty="0"/>
              <a:t> map: Black (for a red color)</a:t>
            </a:r>
            <a:endParaRPr lang="ko-KR" altLang="en-US" sz="5800" dirty="0"/>
          </a:p>
        </p:txBody>
      </p:sp>
    </p:spTree>
    <p:extLst>
      <p:ext uri="{BB962C8B-B14F-4D97-AF65-F5344CB8AC3E}">
        <p14:creationId xmlns:p14="http://schemas.microsoft.com/office/powerpoint/2010/main" val="3424006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– How?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Regarding how the image layers are structured, </a:t>
            </a:r>
          </a:p>
          <a:p>
            <a:pPr lvl="1"/>
            <a:r>
              <a:rPr lang="en-US" altLang="ko-KR" sz="2800" dirty="0"/>
              <a:t>it's good practice to organize your layers into groups named after the property that they are related to. </a:t>
            </a:r>
          </a:p>
          <a:p>
            <a:pPr lvl="1"/>
            <a:r>
              <a:rPr lang="en-US" altLang="ko-KR" sz="2800" dirty="0"/>
              <a:t>As texture maps get more diversified, it can be a good idea to keep a file that contains all the maps for quick reference and consistency.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56971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Basic Material with </a:t>
            </a:r>
            <a:br>
              <a:rPr lang="en-US" altLang="ko-KR" b="1" dirty="0"/>
            </a:br>
            <a:r>
              <a:rPr lang="en-US" altLang="ko-KR" b="1" dirty="0"/>
              <a:t>Specular </a:t>
            </a:r>
            <a:r>
              <a:rPr lang="en-US" altLang="ko-KR" b="1" dirty="0" err="1"/>
              <a:t>Shader</a:t>
            </a:r>
            <a:r>
              <a:rPr lang="en-US" altLang="ko-KR" b="1" dirty="0"/>
              <a:t> – How?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A few things you should have in mind when working with Albedo maps are as follows.</a:t>
            </a:r>
          </a:p>
          <a:p>
            <a:pPr lvl="1"/>
            <a:r>
              <a:rPr lang="en-US" altLang="ko-KR" sz="2400" dirty="0">
                <a:solidFill>
                  <a:srgbClr val="0070C0"/>
                </a:solidFill>
              </a:rPr>
              <a:t>Setting the texture type for an image file</a:t>
            </a:r>
          </a:p>
          <a:p>
            <a:pPr lvl="2"/>
            <a:r>
              <a:rPr lang="en-US" altLang="ko-KR" sz="1800" dirty="0"/>
              <a:t>Since image files can be used for several purposes within Unity (texture maps, GUI textures, cursors, and more), it's a good idea to check if the right Texture Type is assigned to your file.</a:t>
            </a:r>
          </a:p>
          <a:p>
            <a:pPr lvl="1"/>
            <a:r>
              <a:rPr lang="en-US" altLang="ko-KR" sz="2400" dirty="0">
                <a:solidFill>
                  <a:srgbClr val="0070C0"/>
                </a:solidFill>
              </a:rPr>
              <a:t>Combining the map with color</a:t>
            </a:r>
          </a:p>
          <a:p>
            <a:pPr lvl="2"/>
            <a:r>
              <a:rPr lang="en-US" altLang="ko-KR" sz="1800" dirty="0"/>
              <a:t>When editing a material, the color picker to the right of the Albedo map slot, on the Inspector view, can be used to select the material's color, in case there is no texture map. </a:t>
            </a:r>
          </a:p>
          <a:p>
            <a:pPr lvl="2"/>
            <a:r>
              <a:rPr lang="en-US" altLang="ko-KR" sz="1800" dirty="0"/>
              <a:t>If a texture map is being used, the selected color will be multiplied to the image, allowing variations on the material's color hue.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70611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Adapting a basic material from Specular</a:t>
            </a:r>
            <a:br>
              <a:rPr lang="en-US" altLang="ko-KR" sz="6000" b="1" dirty="0"/>
            </a:br>
            <a:r>
              <a:rPr lang="en-US" altLang="ko-KR" sz="6000" b="1" dirty="0"/>
              <a:t>setup to Metallic</a:t>
            </a:r>
            <a:endParaRPr lang="ko-KR" altLang="en-US" sz="60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01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For a better understanding of the differences between Metallic and Specular workflows, </a:t>
            </a:r>
          </a:p>
          <a:p>
            <a:pPr lvl="1"/>
            <a:r>
              <a:rPr lang="en-US" altLang="ko-KR" sz="2600" dirty="0"/>
              <a:t>we will </a:t>
            </a:r>
            <a:r>
              <a:rPr lang="en-US" altLang="ko-KR" sz="2600" dirty="0">
                <a:solidFill>
                  <a:srgbClr val="0070C0"/>
                </a:solidFill>
              </a:rPr>
              <a:t>modify the Albedo and Specular/Smoothness </a:t>
            </a:r>
            <a:r>
              <a:rPr lang="en-US" altLang="ko-KR" sz="2600" dirty="0"/>
              <a:t>maps that are used on a Specular setup material, in order to adapt them to the Metallic workflow. </a:t>
            </a:r>
          </a:p>
          <a:p>
            <a:pPr lvl="1"/>
            <a:r>
              <a:rPr lang="en-US" altLang="ko-KR" sz="2600" dirty="0"/>
              <a:t>The material to be generated will feature both </a:t>
            </a:r>
            <a:r>
              <a:rPr lang="en-US" altLang="ko-KR" sz="2600" dirty="0">
                <a:solidFill>
                  <a:srgbClr val="0070C0"/>
                </a:solidFill>
              </a:rPr>
              <a:t>metallic</a:t>
            </a:r>
            <a:r>
              <a:rPr lang="en-US" altLang="ko-KR" sz="2600" dirty="0"/>
              <a:t> and </a:t>
            </a:r>
            <a:r>
              <a:rPr lang="en-US" altLang="ko-KR" sz="2600" dirty="0">
                <a:solidFill>
                  <a:srgbClr val="0070C0"/>
                </a:solidFill>
              </a:rPr>
              <a:t>non-metallic</a:t>
            </a:r>
            <a:r>
              <a:rPr lang="en-US" altLang="ko-KR" sz="2600" dirty="0"/>
              <a:t> parts, with various smoothness levels.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196284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For this project, a Unity package containing a battery model and its original material (made with Standard </a:t>
            </a:r>
            <a:r>
              <a:rPr lang="en-US" altLang="ko-KR" sz="2400" dirty="0" err="1"/>
              <a:t>Shader</a:t>
            </a:r>
            <a:r>
              <a:rPr lang="en-US" altLang="ko-KR" sz="2400" dirty="0"/>
              <a:t>—Specular setup) are prepared. </a:t>
            </a:r>
          </a:p>
          <a:p>
            <a:r>
              <a:rPr lang="en-US" altLang="ko-KR" sz="2400" dirty="0"/>
              <a:t>The package includes two image files for </a:t>
            </a:r>
          </a:p>
          <a:p>
            <a:pPr lvl="1"/>
            <a:r>
              <a:rPr lang="en-US" altLang="ko-KR" sz="2000" dirty="0"/>
              <a:t>the original Albedo and </a:t>
            </a:r>
          </a:p>
          <a:p>
            <a:pPr lvl="1"/>
            <a:r>
              <a:rPr lang="en-US" altLang="ko-KR" sz="2000" dirty="0"/>
              <a:t>Specular/Smoothness maps which should be adapted for use with the Metallic setup. </a:t>
            </a:r>
          </a:p>
          <a:p>
            <a:r>
              <a:rPr lang="en-US" altLang="ko-KR" sz="2400" dirty="0"/>
              <a:t>The package is available in the 1362_07_02 folder.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642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Creating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3200" dirty="0"/>
              <a:t>Creating a basic material with Standard </a:t>
            </a:r>
            <a:r>
              <a:rPr lang="en-US" altLang="ko-KR" sz="3200" dirty="0" err="1"/>
              <a:t>Shader</a:t>
            </a:r>
            <a:r>
              <a:rPr lang="en-US" altLang="ko-KR" sz="3200" dirty="0"/>
              <a:t> (</a:t>
            </a:r>
            <a:r>
              <a:rPr lang="en-US" altLang="ko-KR" sz="3200" dirty="0">
                <a:solidFill>
                  <a:srgbClr val="0070C0"/>
                </a:solidFill>
              </a:rPr>
              <a:t>Specular</a:t>
            </a:r>
            <a:r>
              <a:rPr lang="en-US" altLang="ko-KR" sz="3200" dirty="0"/>
              <a:t> setup)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3200" dirty="0"/>
              <a:t>Adapting a basic material from </a:t>
            </a:r>
            <a:r>
              <a:rPr lang="en-US" altLang="ko-KR" sz="3200" dirty="0">
                <a:solidFill>
                  <a:srgbClr val="0070C0"/>
                </a:solidFill>
              </a:rPr>
              <a:t>Specular</a:t>
            </a:r>
            <a:r>
              <a:rPr lang="en-US" altLang="ko-KR" sz="3200" dirty="0"/>
              <a:t> setup to </a:t>
            </a:r>
            <a:r>
              <a:rPr lang="en-US" altLang="ko-KR" sz="3200" dirty="0">
                <a:solidFill>
                  <a:srgbClr val="0070C0"/>
                </a:solidFill>
              </a:rPr>
              <a:t>Metallic</a:t>
            </a:r>
          </a:p>
        </p:txBody>
      </p:sp>
    </p:spTree>
    <p:extLst>
      <p:ext uri="{BB962C8B-B14F-4D97-AF65-F5344CB8AC3E}">
        <p14:creationId xmlns:p14="http://schemas.microsoft.com/office/powerpoint/2010/main" val="636204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38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3815" y="1845734"/>
            <a:ext cx="4279537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>
                <a:solidFill>
                  <a:srgbClr val="FF0000"/>
                </a:solidFill>
              </a:rPr>
              <a:t>Import</a:t>
            </a:r>
            <a:r>
              <a:rPr lang="en-US" altLang="ko-KR" sz="2400" dirty="0"/>
              <a:t> the </a:t>
            </a:r>
            <a:r>
              <a:rPr lang="en-US" altLang="ko-KR" sz="2400" dirty="0" err="1">
                <a:solidFill>
                  <a:srgbClr val="0070C0"/>
                </a:solidFill>
              </a:rPr>
              <a:t>battery_prefab</a:t>
            </a:r>
            <a:r>
              <a:rPr lang="en-US" altLang="ko-KR" sz="2400" dirty="0"/>
              <a:t> Unity package into a new project.</a:t>
            </a:r>
          </a:p>
          <a:p>
            <a:r>
              <a:rPr lang="en-US" altLang="ko-KR" sz="2400" dirty="0"/>
              <a:t>2. From the </a:t>
            </a:r>
            <a:r>
              <a:rPr lang="en-US" altLang="ko-KR" sz="2400" b="1" dirty="0"/>
              <a:t>Project</a:t>
            </a:r>
            <a:r>
              <a:rPr lang="en-US" altLang="ko-KR" sz="2400" dirty="0"/>
              <a:t> view, </a:t>
            </a:r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the </a:t>
            </a:r>
            <a:r>
              <a:rPr lang="en-US" altLang="ko-KR" sz="2400" dirty="0" err="1">
                <a:solidFill>
                  <a:srgbClr val="0070C0"/>
                </a:solidFill>
              </a:rPr>
              <a:t>battery_prefab</a:t>
            </a:r>
            <a:r>
              <a:rPr lang="en-US" altLang="ko-KR" sz="2400" dirty="0"/>
              <a:t> element. </a:t>
            </a:r>
          </a:p>
          <a:p>
            <a:r>
              <a:rPr lang="en-US" altLang="ko-KR" sz="2400" dirty="0"/>
              <a:t>Then, from Inspector, </a:t>
            </a:r>
            <a:r>
              <a:rPr lang="en-US" altLang="ko-KR" sz="2400" dirty="0">
                <a:solidFill>
                  <a:srgbClr val="FF0000"/>
                </a:solidFill>
              </a:rPr>
              <a:t>access</a:t>
            </a:r>
            <a:r>
              <a:rPr lang="en-US" altLang="ko-KR" sz="2400" dirty="0"/>
              <a:t> its material (named </a:t>
            </a:r>
            <a:r>
              <a:rPr lang="en-US" altLang="ko-KR" sz="2400" dirty="0" err="1"/>
              <a:t>Battery_MAT</a:t>
            </a:r>
            <a:r>
              <a:rPr lang="en-US" altLang="ko-KR" sz="2400" dirty="0"/>
              <a:t>) and </a:t>
            </a:r>
            <a:r>
              <a:rPr lang="en-US" altLang="ko-KR" sz="2400" dirty="0">
                <a:solidFill>
                  <a:srgbClr val="FF0000"/>
                </a:solidFill>
              </a:rPr>
              <a:t>change</a:t>
            </a:r>
            <a:r>
              <a:rPr lang="en-US" altLang="ko-KR" sz="2400" dirty="0"/>
              <a:t> its </a:t>
            </a:r>
            <a:r>
              <a:rPr lang="en-US" altLang="ko-KR" sz="2400" dirty="0" err="1"/>
              <a:t>Shader</a:t>
            </a:r>
            <a:r>
              <a:rPr lang="en-US" altLang="ko-KR" sz="2400" dirty="0"/>
              <a:t> to Standard</a:t>
            </a:r>
          </a:p>
          <a:p>
            <a:r>
              <a:rPr lang="en-US" altLang="ko-KR" sz="2400" dirty="0">
                <a:solidFill>
                  <a:srgbClr val="00B050"/>
                </a:solidFill>
              </a:rPr>
              <a:t>(as opposed to its current </a:t>
            </a:r>
            <a:r>
              <a:rPr lang="en-US" altLang="ko-KR" sz="2400" dirty="0" err="1">
                <a:solidFill>
                  <a:srgbClr val="00B050"/>
                </a:solidFill>
              </a:rPr>
              <a:t>shader</a:t>
            </a:r>
            <a:r>
              <a:rPr lang="en-US" altLang="ko-KR" sz="2400" dirty="0">
                <a:solidFill>
                  <a:srgbClr val="00B050"/>
                </a:solidFill>
              </a:rPr>
              <a:t>—Standard (Specular setup).</a:t>
            </a:r>
            <a:endParaRPr lang="ko-KR" altLang="en-US" sz="3600" dirty="0">
              <a:solidFill>
                <a:srgbClr val="00B05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82" y="1988834"/>
            <a:ext cx="3702050" cy="37371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2001F4-A191-40E1-B645-92D5B8E9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47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546" y="2404818"/>
            <a:ext cx="6074910" cy="282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86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66057" y="1845734"/>
            <a:ext cx="3960223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3. From the </a:t>
            </a:r>
            <a:r>
              <a:rPr lang="en-US" altLang="ko-KR" sz="2800" b="1" dirty="0"/>
              <a:t>Project view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FF0000"/>
                </a:solidFill>
              </a:rPr>
              <a:t>find</a:t>
            </a:r>
            <a:r>
              <a:rPr lang="en-US" altLang="ko-KR" sz="2800" dirty="0"/>
              <a:t> the </a:t>
            </a:r>
            <a:r>
              <a:rPr lang="en-US" altLang="ko-KR" sz="2800" dirty="0" err="1">
                <a:solidFill>
                  <a:srgbClr val="0070C0"/>
                </a:solidFill>
              </a:rPr>
              <a:t>Battery_specular</a:t>
            </a:r>
            <a:r>
              <a:rPr lang="en-US" altLang="ko-KR" sz="2800" dirty="0"/>
              <a:t> map and </a:t>
            </a:r>
            <a:r>
              <a:rPr lang="en-US" altLang="ko-KR" sz="2800" dirty="0">
                <a:solidFill>
                  <a:srgbClr val="FF0000"/>
                </a:solidFill>
              </a:rPr>
              <a:t>rename</a:t>
            </a:r>
            <a:r>
              <a:rPr lang="en-US" altLang="ko-KR" sz="2800" dirty="0"/>
              <a:t> it </a:t>
            </a:r>
            <a:r>
              <a:rPr lang="en-US" altLang="ko-KR" sz="2800" dirty="0" err="1">
                <a:solidFill>
                  <a:srgbClr val="0070C0"/>
                </a:solidFill>
              </a:rPr>
              <a:t>Battery_metallic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Open</a:t>
            </a:r>
            <a:r>
              <a:rPr lang="en-US" altLang="ko-KR" sz="2800" dirty="0"/>
              <a:t> it in your image editor (we'll use Adobe Photoshop or GIMP to illustrate the following steps).</a:t>
            </a:r>
            <a:endParaRPr lang="ko-KR" altLang="en-US" sz="4400" dirty="0">
              <a:solidFill>
                <a:srgbClr val="00B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3702050" cy="3737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2B5EE-5E29-4B64-A9BC-ABC59DE8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8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66057" y="1845734"/>
            <a:ext cx="3960223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4. </a:t>
            </a:r>
            <a:r>
              <a:rPr lang="en-US" altLang="ko-KR" sz="2400" dirty="0">
                <a:solidFill>
                  <a:srgbClr val="FF0000"/>
                </a:solidFill>
              </a:rPr>
              <a:t>Find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layer group named Specular</a:t>
            </a:r>
            <a:r>
              <a:rPr lang="en-US" altLang="ko-KR" sz="2400" dirty="0"/>
              <a:t> and </a:t>
            </a:r>
            <a:r>
              <a:rPr lang="en-US" altLang="ko-KR" sz="2400" dirty="0">
                <a:solidFill>
                  <a:srgbClr val="FF0000"/>
                </a:solidFill>
              </a:rPr>
              <a:t>rename</a:t>
            </a:r>
            <a:r>
              <a:rPr lang="en-US" altLang="ko-KR" sz="2400" dirty="0"/>
              <a:t> it </a:t>
            </a:r>
            <a:r>
              <a:rPr lang="en-US" altLang="ko-KR" sz="2400" dirty="0">
                <a:solidFill>
                  <a:srgbClr val="0070C0"/>
                </a:solidFill>
              </a:rPr>
              <a:t>Metallic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Then, </a:t>
            </a:r>
            <a:r>
              <a:rPr lang="en-US" altLang="ko-KR" sz="2400" dirty="0">
                <a:solidFill>
                  <a:srgbClr val="FF0000"/>
                </a:solidFill>
              </a:rPr>
              <a:t>fill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light gray </a:t>
            </a:r>
            <a:r>
              <a:rPr lang="en-US" altLang="ko-KR" sz="2400" dirty="0"/>
              <a:t>layer (</a:t>
            </a:r>
            <a:r>
              <a:rPr lang="en-US" altLang="ko-KR" sz="2400" dirty="0">
                <a:solidFill>
                  <a:srgbClr val="00B050"/>
                </a:solidFill>
              </a:rPr>
              <a:t>named Layer 2, in the Metallic group</a:t>
            </a:r>
            <a:r>
              <a:rPr lang="en-US" altLang="ko-KR" sz="2400" dirty="0"/>
              <a:t>) with </a:t>
            </a:r>
            <a:r>
              <a:rPr lang="en-US" altLang="ko-KR" sz="2400" dirty="0">
                <a:solidFill>
                  <a:srgbClr val="0070C0"/>
                </a:solidFill>
              </a:rPr>
              <a:t>white</a:t>
            </a:r>
            <a:r>
              <a:rPr lang="en-US" altLang="ko-KR" sz="2400" dirty="0"/>
              <a:t> (R: 255, G: 255, B: 255), and the </a:t>
            </a:r>
            <a:r>
              <a:rPr lang="en-US" altLang="ko-KR" sz="2400" dirty="0">
                <a:solidFill>
                  <a:srgbClr val="0070C0"/>
                </a:solidFill>
              </a:rPr>
              <a:t>dark gray </a:t>
            </a:r>
            <a:r>
              <a:rPr lang="en-US" altLang="ko-KR" sz="2400" dirty="0"/>
              <a:t>layer (</a:t>
            </a:r>
            <a:r>
              <a:rPr lang="en-US" altLang="ko-KR" sz="2400" dirty="0">
                <a:solidFill>
                  <a:srgbClr val="00B050"/>
                </a:solidFill>
              </a:rPr>
              <a:t>named Layer 1, in the Metallic group</a:t>
            </a:r>
            <a:r>
              <a:rPr lang="en-US" altLang="ko-KR" sz="2400" dirty="0"/>
              <a:t>) with </a:t>
            </a:r>
            <a:r>
              <a:rPr lang="en-US" altLang="ko-KR" sz="2400" dirty="0">
                <a:solidFill>
                  <a:srgbClr val="0070C0"/>
                </a:solidFill>
              </a:rPr>
              <a:t>black</a:t>
            </a:r>
            <a:r>
              <a:rPr lang="en-US" altLang="ko-KR" sz="2400" dirty="0"/>
              <a:t> (R: 0, G: 0, B: 0).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Save the file</a:t>
            </a:r>
            <a:r>
              <a:rPr lang="en-US" altLang="ko-KR" sz="2400" dirty="0"/>
              <a:t>:</a:t>
            </a:r>
            <a:endParaRPr lang="ko-KR" altLang="en-US" sz="4800" dirty="0">
              <a:solidFill>
                <a:srgbClr val="00B05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89" y="1988834"/>
            <a:ext cx="4088040" cy="412681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E302E-6E7D-48DB-AACE-DF08FB2C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07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7715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5. Go back to Unity. </a:t>
            </a:r>
          </a:p>
          <a:p>
            <a:r>
              <a:rPr lang="en-US" altLang="ko-KR" sz="2800" dirty="0"/>
              <a:t>From the </a:t>
            </a:r>
            <a:r>
              <a:rPr lang="en-US" altLang="ko-KR" sz="2800" b="1" dirty="0"/>
              <a:t>Inspector</a:t>
            </a:r>
            <a:r>
              <a:rPr lang="en-US" altLang="ko-KR" sz="2800" dirty="0"/>
              <a:t> view, </a:t>
            </a:r>
            <a:r>
              <a:rPr lang="en-US" altLang="ko-KR" sz="2800" dirty="0">
                <a:solidFill>
                  <a:srgbClr val="FF0000"/>
                </a:solidFill>
              </a:rPr>
              <a:t>set</a:t>
            </a:r>
            <a:r>
              <a:rPr lang="en-US" altLang="ko-KR" sz="2800" dirty="0"/>
              <a:t> the modified </a:t>
            </a:r>
            <a:r>
              <a:rPr lang="en-US" altLang="ko-KR" sz="2800" dirty="0" err="1">
                <a:solidFill>
                  <a:srgbClr val="0070C0"/>
                </a:solidFill>
              </a:rPr>
              <a:t>Battery_metallic</a:t>
            </a:r>
            <a:r>
              <a:rPr lang="en-US" altLang="ko-KR" sz="2800" dirty="0"/>
              <a:t> map as the </a:t>
            </a:r>
            <a:r>
              <a:rPr lang="en-US" altLang="ko-KR" sz="2800" dirty="0">
                <a:solidFill>
                  <a:srgbClr val="0070C0"/>
                </a:solidFill>
              </a:rPr>
              <a:t>Metallic</a:t>
            </a:r>
            <a:r>
              <a:rPr lang="en-US" altLang="ko-KR" sz="2800" dirty="0"/>
              <a:t> map of the </a:t>
            </a:r>
            <a:r>
              <a:rPr lang="en-US" altLang="ko-KR" sz="2800" dirty="0" err="1">
                <a:solidFill>
                  <a:srgbClr val="0070C0"/>
                </a:solidFill>
              </a:rPr>
              <a:t>Battery_MAT</a:t>
            </a:r>
            <a:r>
              <a:rPr lang="en-US" altLang="ko-KR" sz="2800" dirty="0"/>
              <a:t> material. </a:t>
            </a:r>
          </a:p>
          <a:p>
            <a:r>
              <a:rPr lang="en-US" altLang="ko-KR" sz="2800" dirty="0"/>
              <a:t>Also, set </a:t>
            </a:r>
            <a:r>
              <a:rPr lang="en-US" altLang="ko-KR" sz="2800" dirty="0">
                <a:solidFill>
                  <a:srgbClr val="0070C0"/>
                </a:solidFill>
              </a:rPr>
              <a:t>None</a:t>
            </a:r>
            <a:r>
              <a:rPr lang="en-US" altLang="ko-KR" sz="2800" dirty="0"/>
              <a:t> as the </a:t>
            </a:r>
            <a:r>
              <a:rPr lang="en-US" altLang="ko-KR" sz="2800" dirty="0">
                <a:solidFill>
                  <a:srgbClr val="0070C0"/>
                </a:solidFill>
              </a:rPr>
              <a:t>Albedo</a:t>
            </a:r>
            <a:r>
              <a:rPr lang="en-US" altLang="ko-KR" sz="2800" dirty="0"/>
              <a:t> map for that material. This will give you an idea of how the material is coming along: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4015468" cy="405354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6964DB-D937-475B-BBC9-2D8D3B76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55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7715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6. Now, let's adjust the </a:t>
            </a:r>
            <a:r>
              <a:rPr lang="en-US" altLang="ko-KR" sz="2400" b="1" dirty="0">
                <a:solidFill>
                  <a:srgbClr val="0070C0"/>
                </a:solidFill>
              </a:rPr>
              <a:t>Albedo</a:t>
            </a:r>
            <a:r>
              <a:rPr lang="en-US" altLang="ko-KR" sz="2400" dirty="0"/>
              <a:t> texture map. </a:t>
            </a:r>
          </a:p>
          <a:p>
            <a:r>
              <a:rPr lang="en-US" altLang="ko-KR" sz="2400" dirty="0"/>
              <a:t>From the </a:t>
            </a:r>
            <a:r>
              <a:rPr lang="en-US" altLang="ko-KR" sz="2400" b="1" dirty="0"/>
              <a:t>Project</a:t>
            </a:r>
            <a:r>
              <a:rPr lang="en-US" altLang="ko-KR" sz="2400" dirty="0"/>
              <a:t> view, </a:t>
            </a:r>
            <a:r>
              <a:rPr lang="en-US" altLang="ko-KR" sz="2400" dirty="0">
                <a:solidFill>
                  <a:srgbClr val="FF0000"/>
                </a:solidFill>
              </a:rPr>
              <a:t>locate</a:t>
            </a:r>
            <a:r>
              <a:rPr lang="en-US" altLang="ko-KR" sz="2400" dirty="0"/>
              <a:t> the </a:t>
            </a:r>
            <a:r>
              <a:rPr lang="en-US" altLang="ko-KR" sz="2400" dirty="0" err="1">
                <a:solidFill>
                  <a:srgbClr val="0070C0"/>
                </a:solidFill>
              </a:rPr>
              <a:t>Battery_albedo</a:t>
            </a:r>
            <a:r>
              <a:rPr lang="en-US" altLang="ko-KR" sz="2400" dirty="0"/>
              <a:t> map and </a:t>
            </a:r>
            <a:r>
              <a:rPr lang="en-US" altLang="ko-KR" sz="2400" dirty="0">
                <a:solidFill>
                  <a:srgbClr val="FF0000"/>
                </a:solidFill>
              </a:rPr>
              <a:t>open</a:t>
            </a:r>
            <a:r>
              <a:rPr lang="en-US" altLang="ko-KR" sz="2400" dirty="0"/>
              <a:t> it in your </a:t>
            </a:r>
            <a:r>
              <a:rPr lang="en-US" altLang="ko-KR" sz="2400" b="1" dirty="0"/>
              <a:t>image editor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Then, </a:t>
            </a:r>
            <a:r>
              <a:rPr lang="en-US" altLang="ko-KR" sz="2400" dirty="0">
                <a:solidFill>
                  <a:srgbClr val="FF0000"/>
                </a:solidFill>
              </a:rPr>
              <a:t>use</a:t>
            </a:r>
            <a:r>
              <a:rPr lang="en-US" altLang="ko-KR" sz="2400" dirty="0"/>
              <a:t> the Paint Bucket tool to </a:t>
            </a:r>
            <a:r>
              <a:rPr lang="en-US" altLang="ko-KR" sz="2400" dirty="0">
                <a:solidFill>
                  <a:srgbClr val="FF0000"/>
                </a:solidFill>
              </a:rPr>
              <a:t>fill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black area </a:t>
            </a:r>
            <a:r>
              <a:rPr lang="en-US" altLang="ko-KR" sz="2400" dirty="0"/>
              <a:t>of Layer 2, in the </a:t>
            </a:r>
            <a:r>
              <a:rPr lang="en-US" altLang="ko-KR" sz="2400" b="1" dirty="0"/>
              <a:t>Albedo group</a:t>
            </a:r>
            <a:r>
              <a:rPr lang="en-US" altLang="ko-KR" sz="2400" dirty="0"/>
              <a:t>, with </a:t>
            </a:r>
            <a:r>
              <a:rPr lang="en-US" altLang="ko-KR" sz="2400" dirty="0">
                <a:solidFill>
                  <a:srgbClr val="0070C0"/>
                </a:solidFill>
              </a:rPr>
              <a:t>light gray </a:t>
            </a:r>
            <a:r>
              <a:rPr lang="en-US" altLang="ko-KR" sz="2400" dirty="0"/>
              <a:t>(R: 196, G: 199, B: 199). </a:t>
            </a:r>
          </a:p>
          <a:p>
            <a:r>
              <a:rPr lang="en-US" altLang="ko-KR" sz="2400" dirty="0"/>
              <a:t>Save the file:</a:t>
            </a:r>
            <a:endParaRPr lang="ko-KR" altLang="en-US" sz="6600" dirty="0">
              <a:solidFill>
                <a:srgbClr val="00B05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3702050" cy="37371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10657-E698-4773-AEF4-60A4C277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29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7715" y="1845734"/>
            <a:ext cx="4308566" cy="402336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7. Go back to Unity.</a:t>
            </a:r>
          </a:p>
          <a:p>
            <a:r>
              <a:rPr lang="en-US" altLang="ko-KR" sz="3200" dirty="0"/>
              <a:t> From the </a:t>
            </a:r>
            <a:r>
              <a:rPr lang="en-US" altLang="ko-KR" sz="3200" b="1" dirty="0"/>
              <a:t>Inspector</a:t>
            </a:r>
            <a:r>
              <a:rPr lang="en-US" altLang="ko-KR" sz="3200" dirty="0"/>
              <a:t> view, </a:t>
            </a:r>
            <a:r>
              <a:rPr lang="en-US" altLang="ko-KR" sz="3200" dirty="0">
                <a:solidFill>
                  <a:srgbClr val="FF0000"/>
                </a:solidFill>
              </a:rPr>
              <a:t>set</a:t>
            </a:r>
            <a:r>
              <a:rPr lang="en-US" altLang="ko-KR" sz="3200" dirty="0"/>
              <a:t> the modified </a:t>
            </a:r>
            <a:r>
              <a:rPr lang="en-US" altLang="ko-KR" sz="3200" dirty="0" err="1">
                <a:solidFill>
                  <a:srgbClr val="0070C0"/>
                </a:solidFill>
              </a:rPr>
              <a:t>Battery_albedo</a:t>
            </a:r>
            <a:r>
              <a:rPr lang="en-US" altLang="ko-KR" sz="3200" dirty="0"/>
              <a:t> map as the Albedo map of the </a:t>
            </a:r>
            <a:r>
              <a:rPr lang="en-US" altLang="ko-KR" sz="3200" dirty="0" err="1">
                <a:solidFill>
                  <a:srgbClr val="0070C0"/>
                </a:solidFill>
              </a:rPr>
              <a:t>Battery_MAT</a:t>
            </a:r>
            <a:r>
              <a:rPr lang="en-US" altLang="ko-KR" sz="3200" dirty="0"/>
              <a:t> material.</a:t>
            </a:r>
            <a:endParaRPr lang="ko-KR" altLang="en-US" sz="8800" dirty="0">
              <a:solidFill>
                <a:srgbClr val="00B05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3702050" cy="37371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FCFC4-6F43-4ED1-AE2B-CEBF9474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50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The visual aspect of the battery is a combination of three properties of its material: </a:t>
            </a:r>
          </a:p>
          <a:p>
            <a:pPr lvl="1"/>
            <a:r>
              <a:rPr lang="en-US" altLang="ko-KR" sz="3000" dirty="0"/>
              <a:t>Metallic,</a:t>
            </a:r>
          </a:p>
          <a:p>
            <a:pPr lvl="1"/>
            <a:r>
              <a:rPr lang="en-US" altLang="ko-KR" sz="3000" dirty="0"/>
              <a:t>Smoothness, and </a:t>
            </a:r>
          </a:p>
          <a:p>
            <a:pPr lvl="1"/>
            <a:r>
              <a:rPr lang="en-US" altLang="ko-KR" sz="3000" dirty="0"/>
              <a:t>Albedo.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733284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To compose the dark red part of the plastic body, for instance, we have mixed the following:</a:t>
            </a:r>
          </a:p>
          <a:p>
            <a:pPr lvl="1"/>
            <a:r>
              <a:rPr lang="en-US" altLang="ko-KR" sz="2800" dirty="0"/>
              <a:t>The Metallic map (RGB): Black (for a non-metallic appearance)</a:t>
            </a:r>
          </a:p>
          <a:p>
            <a:pPr lvl="1"/>
            <a:r>
              <a:rPr lang="en-US" altLang="ko-KR" sz="2800" dirty="0"/>
              <a:t>The Smoothness (the Alpha Channel of a Metallic map): Light gray </a:t>
            </a:r>
            <a:r>
              <a:rPr lang="en-US" altLang="ko-KR" sz="3200" dirty="0"/>
              <a:t>(for a glossy appearance)</a:t>
            </a:r>
          </a:p>
          <a:p>
            <a:pPr lvl="1"/>
            <a:r>
              <a:rPr lang="en-US" altLang="ko-KR" sz="2800" dirty="0"/>
              <a:t>The Albedo map: Dark red (for a dark red color)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3782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Creating Material - Intro</a:t>
            </a:r>
            <a:endParaRPr lang="ko-KR" altLang="en-US" dirty="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Unity 5 introduces in new </a:t>
            </a:r>
            <a:r>
              <a:rPr lang="en-US" altLang="ko-KR" sz="2800" dirty="0">
                <a:solidFill>
                  <a:srgbClr val="0070C0"/>
                </a:solidFill>
              </a:rPr>
              <a:t>Physically-Based</a:t>
            </a:r>
            <a:r>
              <a:rPr lang="en-US" altLang="ko-KR" sz="2800" dirty="0"/>
              <a:t> </a:t>
            </a:r>
            <a:r>
              <a:rPr lang="en-US" altLang="ko-KR" sz="2800" dirty="0" err="1"/>
              <a:t>Shaders</a:t>
            </a:r>
            <a:r>
              <a:rPr lang="en-US" altLang="ko-KR" sz="2800" dirty="0"/>
              <a:t>. </a:t>
            </a:r>
          </a:p>
          <a:p>
            <a:endParaRPr lang="en-US" altLang="ko-KR" sz="2800" dirty="0">
              <a:solidFill>
                <a:srgbClr val="0070C0"/>
              </a:solidFill>
            </a:endParaRPr>
          </a:p>
          <a:p>
            <a:r>
              <a:rPr lang="en-US" altLang="ko-KR" sz="2800" dirty="0">
                <a:solidFill>
                  <a:srgbClr val="0070C0"/>
                </a:solidFill>
              </a:rPr>
              <a:t>Physically-Based Rendering </a:t>
            </a:r>
            <a:r>
              <a:rPr lang="en-US" altLang="ko-KR" sz="2800" dirty="0"/>
              <a:t>is </a:t>
            </a:r>
          </a:p>
          <a:p>
            <a:pPr lvl="1"/>
            <a:r>
              <a:rPr lang="en-US" altLang="ko-KR" sz="2400" dirty="0"/>
              <a:t>a technique that </a:t>
            </a:r>
            <a:r>
              <a:rPr lang="en-US" altLang="ko-KR" sz="2400" dirty="0">
                <a:solidFill>
                  <a:srgbClr val="FF0000"/>
                </a:solidFill>
              </a:rPr>
              <a:t>simulates</a:t>
            </a:r>
            <a:r>
              <a:rPr lang="en-US" altLang="ko-KR" sz="2400" dirty="0"/>
              <a:t> the appearance of materials based on </a:t>
            </a:r>
            <a:r>
              <a:rPr lang="en-US" altLang="ko-KR" sz="2400" dirty="0">
                <a:solidFill>
                  <a:srgbClr val="00B050"/>
                </a:solidFill>
              </a:rPr>
              <a:t>how the light reacts with that material in the real world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2400" dirty="0"/>
              <a:t>(more specifically, the </a:t>
            </a:r>
            <a:r>
              <a:rPr lang="en-US" altLang="ko-KR" sz="2400" i="1" dirty="0"/>
              <a:t>matter </a:t>
            </a:r>
            <a:r>
              <a:rPr lang="en-US" altLang="ko-KR" sz="2400" dirty="0"/>
              <a:t>from which that material is made)</a:t>
            </a:r>
          </a:p>
        </p:txBody>
      </p:sp>
    </p:spTree>
    <p:extLst>
      <p:ext uri="{BB962C8B-B14F-4D97-AF65-F5344CB8AC3E}">
        <p14:creationId xmlns:p14="http://schemas.microsoft.com/office/powerpoint/2010/main" val="36825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The light red portion, on the other hand, combines the following:</a:t>
            </a:r>
          </a:p>
          <a:p>
            <a:pPr lvl="1"/>
            <a:r>
              <a:rPr lang="en-US" altLang="ko-KR" sz="2800" dirty="0"/>
              <a:t>The Metallic map (RGB): Black</a:t>
            </a:r>
          </a:p>
          <a:p>
            <a:pPr lvl="1"/>
            <a:r>
              <a:rPr lang="en-US" altLang="ko-KR" sz="2800" dirty="0"/>
              <a:t>The Smoothness (the Alpha Channel of the Metallic map): dark gray (for a matte appearance)</a:t>
            </a:r>
          </a:p>
          <a:p>
            <a:pPr lvl="1"/>
            <a:r>
              <a:rPr lang="es-ES" altLang="ko-KR" sz="2800" dirty="0"/>
              <a:t>Albedo </a:t>
            </a:r>
            <a:r>
              <a:rPr lang="es-ES" altLang="ko-KR" sz="2800" dirty="0" err="1"/>
              <a:t>map</a:t>
            </a:r>
            <a:r>
              <a:rPr lang="es-ES" altLang="ko-KR" sz="2800" dirty="0"/>
              <a:t>: red (</a:t>
            </a:r>
            <a:r>
              <a:rPr lang="es-ES" altLang="ko-KR" sz="2800" dirty="0" err="1"/>
              <a:t>for</a:t>
            </a:r>
            <a:r>
              <a:rPr lang="es-ES" altLang="ko-KR" sz="2800" dirty="0"/>
              <a:t> a red color)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81168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Adapting a basic material from Specular setup to Metallic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Finally, the brushed metal used for the top and bottom covers combines the following:</a:t>
            </a:r>
          </a:p>
          <a:p>
            <a:pPr lvl="1"/>
            <a:r>
              <a:rPr lang="en-US" altLang="ko-KR" sz="2800" dirty="0"/>
              <a:t>The Metallic map (RGB): white (for a metallic aspect)</a:t>
            </a:r>
          </a:p>
          <a:p>
            <a:pPr lvl="1"/>
            <a:r>
              <a:rPr lang="en-US" altLang="ko-KR" sz="2800" dirty="0"/>
              <a:t>The Smoothness (the Alpha Channel of the Metallic map): blurred grey noise pattern (for a brushed appearance);</a:t>
            </a:r>
          </a:p>
          <a:p>
            <a:pPr lvl="1"/>
            <a:r>
              <a:rPr lang="en-US" altLang="ko-KR" sz="2800" dirty="0"/>
              <a:t>Albedo map: light grey (for an iron-like appearance)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153778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093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Normal maps </a:t>
            </a:r>
            <a:r>
              <a:rPr lang="en-US" altLang="ko-KR" sz="2400" dirty="0"/>
              <a:t>are generally used to simulate complex geometry that would be </a:t>
            </a:r>
            <a:r>
              <a:rPr lang="en-US" altLang="ko-KR" sz="2400" dirty="0">
                <a:solidFill>
                  <a:srgbClr val="0070C0"/>
                </a:solidFill>
              </a:rPr>
              <a:t>too expensive, in terms of computer processing,</a:t>
            </a:r>
            <a:r>
              <a:rPr lang="en-US" altLang="ko-KR" sz="2400" dirty="0"/>
              <a:t> to be actually represented by the 3D polygons during the game's runtime.</a:t>
            </a:r>
          </a:p>
          <a:p>
            <a:r>
              <a:rPr lang="en-US" altLang="ko-KR" sz="2400" dirty="0"/>
              <a:t>Oversimplifying, Normal maps </a:t>
            </a:r>
            <a:r>
              <a:rPr lang="en-US" altLang="ko-KR" sz="2400" dirty="0">
                <a:solidFill>
                  <a:srgbClr val="0070C0"/>
                </a:solidFill>
              </a:rPr>
              <a:t>fake complex geometry on low-definition 3D meshes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These maps can be generated either by projecting high-definition 3D meshes onto low-poly ones (a technique usually referred to as </a:t>
            </a:r>
            <a:r>
              <a:rPr lang="en-US" altLang="ko-KR" sz="2400" i="1" dirty="0"/>
              <a:t>baking</a:t>
            </a:r>
            <a:r>
              <a:rPr lang="en-US" altLang="ko-KR" sz="2400" dirty="0"/>
              <a:t>), or, as will be the case for this recipe, from another texture map.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0519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For this project, we will prepare two texture maps: the </a:t>
            </a:r>
            <a:r>
              <a:rPr lang="en-US" altLang="ko-KR" sz="2400" dirty="0" err="1"/>
              <a:t>Heightmap</a:t>
            </a:r>
            <a:r>
              <a:rPr lang="en-US" altLang="ko-KR" sz="2400" dirty="0"/>
              <a:t> and the Normal map. </a:t>
            </a:r>
          </a:p>
          <a:p>
            <a:pPr lvl="1"/>
            <a:r>
              <a:rPr lang="en-US" altLang="ko-KR" sz="2000" dirty="0"/>
              <a:t>The former will be made from simple shapes in an image editor. </a:t>
            </a:r>
          </a:p>
          <a:p>
            <a:pPr lvl="1"/>
            <a:r>
              <a:rPr lang="en-US" altLang="ko-KR" sz="2000" dirty="0"/>
              <a:t>The latter will be automatically processed from the </a:t>
            </a:r>
            <a:r>
              <a:rPr lang="en-US" altLang="ko-KR" sz="2000" dirty="0" err="1"/>
              <a:t>Heightmap</a:t>
            </a:r>
            <a:r>
              <a:rPr lang="en-US" altLang="ko-KR" sz="2000" dirty="0"/>
              <a:t>. </a:t>
            </a:r>
          </a:p>
          <a:p>
            <a:r>
              <a:rPr lang="en-US" altLang="ko-KR" sz="2400" dirty="0"/>
              <a:t>Although there are a number of tools that can be used to generate Normal maps, we will use a free online tool, Windows and Mac compatible, to generate our texture. </a:t>
            </a:r>
          </a:p>
          <a:p>
            <a:r>
              <a:rPr lang="en-US" altLang="ko-KR" sz="2400" dirty="0"/>
              <a:t>Developed by Christian </a:t>
            </a:r>
            <a:r>
              <a:rPr lang="en-US" altLang="ko-KR" sz="2400" dirty="0" err="1"/>
              <a:t>Petry</a:t>
            </a:r>
            <a:r>
              <a:rPr lang="en-US" altLang="ko-KR" sz="2400" dirty="0"/>
              <a:t>, the </a:t>
            </a:r>
            <a:r>
              <a:rPr lang="en-US" altLang="ko-KR" sz="2400" dirty="0" err="1"/>
              <a:t>NormalMap</a:t>
            </a:r>
            <a:r>
              <a:rPr lang="en-US" altLang="ko-KR" sz="2400" dirty="0"/>
              <a:t> Online feature can be accessed at http://cpetry.github.io/NormalMap-Online/.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95776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845734"/>
            <a:ext cx="8347890" cy="402336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To help you with this recipe, </a:t>
            </a:r>
          </a:p>
          <a:p>
            <a:pPr lvl="1"/>
            <a:r>
              <a:rPr lang="en-US" altLang="ko-KR" sz="2800" dirty="0"/>
              <a:t>it's been provided a Unity package, containing a prefab made of a 3D object and its material; </a:t>
            </a:r>
          </a:p>
          <a:p>
            <a:pPr lvl="1"/>
            <a:r>
              <a:rPr lang="en-US" altLang="ko-KR" sz="2800" dirty="0"/>
              <a:t>an UVW template texture (in PNG format) to guide you when creating the diffuse texture map. </a:t>
            </a:r>
          </a:p>
          <a:p>
            <a:r>
              <a:rPr lang="en-US" altLang="ko-KR" sz="3200" dirty="0"/>
              <a:t>All the files are in the 3DGB-Class07_03_normalMap folder.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56618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5511163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>
                <a:solidFill>
                  <a:srgbClr val="FF0000"/>
                </a:solidFill>
              </a:rPr>
              <a:t>Import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07_03_normal.unitypackage </a:t>
            </a:r>
            <a:r>
              <a:rPr lang="en-US" altLang="ko-KR" sz="2400" dirty="0"/>
              <a:t>file to your project.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the </a:t>
            </a:r>
            <a:r>
              <a:rPr lang="en-US" altLang="ko-KR" sz="2400" dirty="0" err="1">
                <a:solidFill>
                  <a:srgbClr val="0070C0"/>
                </a:solidFill>
              </a:rPr>
              <a:t>batteryPrefab</a:t>
            </a:r>
            <a:r>
              <a:rPr lang="en-US" altLang="ko-KR" sz="2400" dirty="0"/>
              <a:t> object from the </a:t>
            </a:r>
            <a:r>
              <a:rPr lang="en-US" altLang="ko-KR" sz="2400" b="1" dirty="0"/>
              <a:t>Assets</a:t>
            </a:r>
            <a:r>
              <a:rPr lang="en-US" altLang="ko-KR" sz="2400" dirty="0"/>
              <a:t> | </a:t>
            </a:r>
            <a:r>
              <a:rPr lang="en-US" altLang="ko-KR" sz="2400" b="1" dirty="0"/>
              <a:t>07_03_normal </a:t>
            </a:r>
            <a:r>
              <a:rPr lang="en-US" altLang="ko-KR" sz="2400" dirty="0"/>
              <a:t>folder, in the </a:t>
            </a:r>
            <a:r>
              <a:rPr lang="en-US" altLang="ko-KR" sz="2400" b="1" dirty="0"/>
              <a:t>Project view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After comparing it with some reference photos, inform yourself about the features that should be reproduced by the Normal map: </a:t>
            </a:r>
          </a:p>
          <a:p>
            <a:pPr lvl="1"/>
            <a:r>
              <a:rPr lang="en-US" altLang="ko-KR" sz="2000" dirty="0"/>
              <a:t>(A) a bumpy ring at the top; and </a:t>
            </a:r>
          </a:p>
          <a:p>
            <a:pPr lvl="1"/>
            <a:r>
              <a:rPr lang="en-US" altLang="ko-KR" sz="2000" dirty="0"/>
              <a:t>(B) some circular creases at the bottom, shown in the following image:</a:t>
            </a:r>
            <a:endParaRPr lang="ko-KR" alt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4124" y="2520379"/>
            <a:ext cx="2642235" cy="26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498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In an </a:t>
            </a:r>
            <a:r>
              <a:rPr lang="en-US" altLang="ko-KR" sz="2800" b="1" dirty="0"/>
              <a:t>image editor</a:t>
            </a:r>
            <a:r>
              <a:rPr lang="en-US" altLang="ko-KR" sz="2800" dirty="0"/>
              <a:t>, </a:t>
            </a:r>
          </a:p>
          <a:p>
            <a:pPr lvl="1"/>
            <a:r>
              <a:rPr lang="en-US" altLang="ko-KR" sz="2600" dirty="0">
                <a:solidFill>
                  <a:srgbClr val="FF0000"/>
                </a:solidFill>
              </a:rPr>
              <a:t>open</a:t>
            </a:r>
            <a:r>
              <a:rPr lang="en-US" altLang="ko-KR" sz="2600" dirty="0"/>
              <a:t> uvw_template.png.</a:t>
            </a:r>
          </a:p>
          <a:p>
            <a:pPr lvl="1"/>
            <a:r>
              <a:rPr lang="en-US" altLang="ko-KR" sz="2600" dirty="0">
                <a:solidFill>
                  <a:srgbClr val="FF0000"/>
                </a:solidFill>
              </a:rPr>
              <a:t>Create</a:t>
            </a:r>
            <a:r>
              <a:rPr lang="en-US" altLang="ko-KR" sz="2600" dirty="0"/>
              <a:t> a new layer, </a:t>
            </a:r>
          </a:p>
          <a:p>
            <a:pPr lvl="1"/>
            <a:r>
              <a:rPr lang="en-US" altLang="ko-KR" sz="2600" dirty="0">
                <a:solidFill>
                  <a:srgbClr val="FF0000"/>
                </a:solidFill>
              </a:rPr>
              <a:t>fill</a:t>
            </a:r>
            <a:r>
              <a:rPr lang="en-US" altLang="ko-KR" sz="2600" dirty="0"/>
              <a:t> it with grey (RGB: 128), and </a:t>
            </a:r>
          </a:p>
          <a:p>
            <a:pPr lvl="1"/>
            <a:r>
              <a:rPr lang="en-US" altLang="ko-KR" sz="2600" dirty="0">
                <a:solidFill>
                  <a:srgbClr val="FF0000"/>
                </a:solidFill>
              </a:rPr>
              <a:t>position</a:t>
            </a:r>
            <a:r>
              <a:rPr lang="en-US" altLang="ko-KR" sz="2600" dirty="0"/>
              <a:t> it below the pre-existing layer</a:t>
            </a:r>
            <a:endParaRPr lang="ko-KR" altLang="en-US" sz="2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3702050" cy="37371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26" y="4843451"/>
            <a:ext cx="1523320" cy="1727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7F287-BE8D-4B91-B3D3-64BC4187F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44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3. On a separate layer, </a:t>
            </a:r>
          </a:p>
          <a:p>
            <a:pPr lvl="1"/>
            <a:r>
              <a:rPr lang="en-US" altLang="ko-KR" sz="2600" dirty="0"/>
              <a:t>draw a white circle centered on the battery's top. </a:t>
            </a:r>
          </a:p>
          <a:p>
            <a:r>
              <a:rPr lang="en-US" altLang="ko-KR" sz="2800" dirty="0"/>
              <a:t>Then, on another layer, </a:t>
            </a:r>
          </a:p>
          <a:p>
            <a:pPr lvl="1"/>
            <a:r>
              <a:rPr lang="en-US" altLang="ko-KR" sz="2600" dirty="0"/>
              <a:t>draw a black circle, centered on the battery's bottom, </a:t>
            </a:r>
            <a:endParaRPr lang="ko-KR" altLang="en-US" sz="3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3207" y="1845735"/>
            <a:ext cx="4023786" cy="40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772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4. If you have used vector shapes to make the circles, </a:t>
            </a:r>
            <a:r>
              <a:rPr lang="en-US" altLang="ko-KR" sz="2800" dirty="0">
                <a:solidFill>
                  <a:srgbClr val="FF0000"/>
                </a:solidFill>
              </a:rPr>
              <a:t>rasterize</a:t>
            </a:r>
            <a:r>
              <a:rPr lang="en-US" altLang="ko-KR" sz="2800" dirty="0"/>
              <a:t> their layers </a:t>
            </a:r>
          </a:p>
          <a:p>
            <a:r>
              <a:rPr lang="en-US" altLang="ko-KR" sz="2800" dirty="0"/>
              <a:t>(</a:t>
            </a:r>
            <a:r>
              <a:rPr lang="en-US" altLang="ko-KR" sz="2800" dirty="0">
                <a:solidFill>
                  <a:srgbClr val="00B050"/>
                </a:solidFill>
              </a:rPr>
              <a:t>in Adobe Photoshop, right-click on the layer's name and select the Rasterize Layer option from the context menu</a:t>
            </a:r>
            <a:r>
              <a:rPr lang="en-US" altLang="ko-KR" sz="2800" dirty="0"/>
              <a:t>).</a:t>
            </a:r>
            <a:endParaRPr lang="ko-KR" alt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3207" y="1845735"/>
            <a:ext cx="4023786" cy="40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Creating Material - Intro</a:t>
            </a:r>
            <a:endParaRPr lang="ko-KR" altLang="en-US" dirty="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>
          <a:xfrm>
            <a:off x="868678" y="1845734"/>
            <a:ext cx="7452364" cy="402336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Physically-Based Rendering </a:t>
            </a:r>
            <a:r>
              <a:rPr lang="en-US" altLang="ko-KR" sz="2800" dirty="0"/>
              <a:t>allows for more realistic and consistent materials. </a:t>
            </a:r>
          </a:p>
          <a:p>
            <a:endParaRPr lang="en-US" altLang="ko-KR" sz="2800" dirty="0"/>
          </a:p>
          <a:p>
            <a:r>
              <a:rPr lang="en-US" altLang="ko-KR" sz="2800" dirty="0"/>
              <a:t>Unity simplifies the material creation by creating some workflows (Metallic or Specular setup)</a:t>
            </a:r>
          </a:p>
          <a:p>
            <a:pPr lvl="1"/>
            <a:r>
              <a:rPr lang="en-US" altLang="ko-KR" sz="2400" dirty="0">
                <a:solidFill>
                  <a:srgbClr val="0070C0"/>
                </a:solidFill>
              </a:rPr>
              <a:t>Unity optimizes </a:t>
            </a:r>
            <a:r>
              <a:rPr lang="en-US" altLang="ko-KR" sz="2400" dirty="0"/>
              <a:t>the shader for the created material, </a:t>
            </a:r>
          </a:p>
          <a:p>
            <a:pPr lvl="1"/>
            <a:r>
              <a:rPr lang="en-US" altLang="ko-KR" sz="2400" dirty="0">
                <a:solidFill>
                  <a:srgbClr val="0070C0"/>
                </a:solidFill>
              </a:rPr>
              <a:t>remove unnecessary code </a:t>
            </a:r>
            <a:r>
              <a:rPr lang="en-US" altLang="ko-KR" sz="2400" dirty="0"/>
              <a:t>for unused properties once the material has been set up and the texture maps have been assigned.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90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5. </a:t>
            </a:r>
            <a:r>
              <a:rPr lang="en-US" altLang="ko-KR" sz="3200" dirty="0">
                <a:solidFill>
                  <a:srgbClr val="FF0000"/>
                </a:solidFill>
              </a:rPr>
              <a:t>Blur</a:t>
            </a:r>
            <a:r>
              <a:rPr lang="en-US" altLang="ko-KR" sz="3200" dirty="0"/>
              <a:t> the white circle (</a:t>
            </a:r>
            <a:r>
              <a:rPr lang="en-US" altLang="ko-KR" sz="3200" dirty="0">
                <a:solidFill>
                  <a:srgbClr val="00B050"/>
                </a:solidFill>
              </a:rPr>
              <a:t>in Photoshop, this can be done by navigating to Filter | Blur | Gaussian Blur...</a:t>
            </a:r>
            <a:r>
              <a:rPr lang="en-US" altLang="ko-KR" sz="3200" dirty="0"/>
              <a:t>). </a:t>
            </a:r>
          </a:p>
          <a:p>
            <a:r>
              <a:rPr lang="en-US" altLang="ko-KR" sz="3200" dirty="0">
                <a:solidFill>
                  <a:srgbClr val="FF0000"/>
                </a:solidFill>
              </a:rPr>
              <a:t>Use</a:t>
            </a:r>
            <a:r>
              <a:rPr lang="en-US" altLang="ko-KR" sz="3200" dirty="0"/>
              <a:t> 4,0 pixels as the Radius.</a:t>
            </a:r>
            <a:endParaRPr lang="ko-KR" altLang="en-US" sz="5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3702050" cy="37371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4AD1A-6B88-4030-AA75-238715B3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65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6. </a:t>
            </a:r>
            <a:r>
              <a:rPr lang="en-US" altLang="ko-KR" sz="3200" dirty="0">
                <a:solidFill>
                  <a:srgbClr val="FF0000"/>
                </a:solidFill>
              </a:rPr>
              <a:t>Hide</a:t>
            </a:r>
            <a:r>
              <a:rPr lang="en-US" altLang="ko-KR" sz="3200" dirty="0"/>
              <a:t> the UVW template layer and </a:t>
            </a:r>
            <a:r>
              <a:rPr lang="en-US" altLang="ko-KR" sz="3200" dirty="0">
                <a:solidFill>
                  <a:srgbClr val="FF0000"/>
                </a:solidFill>
              </a:rPr>
              <a:t>save</a:t>
            </a:r>
            <a:r>
              <a:rPr lang="en-US" altLang="ko-KR" sz="3200" dirty="0"/>
              <a:t> the image as </a:t>
            </a:r>
            <a:r>
              <a:rPr lang="en-US" altLang="ko-KR" sz="3200" dirty="0">
                <a:solidFill>
                  <a:srgbClr val="0070C0"/>
                </a:solidFill>
              </a:rPr>
              <a:t>Battery_height.png</a:t>
            </a:r>
            <a:r>
              <a:rPr lang="en-US" altLang="ko-KR" sz="3200" dirty="0"/>
              <a:t>.</a:t>
            </a:r>
            <a:endParaRPr lang="ko-KR" altLang="en-US" sz="7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3702050" cy="37371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7EA4A-86AE-4F43-A65B-90803E6C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471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829" y="1845734"/>
            <a:ext cx="4192451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7</a:t>
            </a:r>
            <a:r>
              <a:rPr lang="en-US" altLang="ko-KR" sz="2400" dirty="0">
                <a:solidFill>
                  <a:srgbClr val="00B050"/>
                </a:solidFill>
              </a:rPr>
              <a:t>. If you want to convert the </a:t>
            </a:r>
            <a:r>
              <a:rPr lang="en-US" altLang="ko-KR" sz="2400" dirty="0" err="1">
                <a:solidFill>
                  <a:srgbClr val="00B050"/>
                </a:solidFill>
              </a:rPr>
              <a:t>Heightmap</a:t>
            </a:r>
            <a:r>
              <a:rPr lang="en-US" altLang="ko-KR" sz="2400" dirty="0">
                <a:solidFill>
                  <a:srgbClr val="00B050"/>
                </a:solidFill>
              </a:rPr>
              <a:t> directly from Unity</a:t>
            </a:r>
            <a:r>
              <a:rPr lang="en-US" altLang="ko-KR" sz="2400" dirty="0"/>
              <a:t>, </a:t>
            </a:r>
            <a:r>
              <a:rPr lang="en-US" altLang="ko-KR" sz="2400" dirty="0">
                <a:solidFill>
                  <a:srgbClr val="FF0000"/>
                </a:solidFill>
              </a:rPr>
              <a:t>import</a:t>
            </a:r>
            <a:r>
              <a:rPr lang="en-US" altLang="ko-KR" sz="2400" dirty="0"/>
              <a:t> it to your project.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Select</a:t>
            </a:r>
            <a:r>
              <a:rPr lang="en-US" altLang="ko-KR" sz="2400" dirty="0"/>
              <a:t> it from the </a:t>
            </a:r>
            <a:r>
              <a:rPr lang="en-US" altLang="ko-KR" sz="2400" b="1" dirty="0"/>
              <a:t>Project view </a:t>
            </a:r>
            <a:r>
              <a:rPr lang="en-US" altLang="ko-KR" sz="2400" dirty="0"/>
              <a:t>and, from the </a:t>
            </a:r>
            <a:r>
              <a:rPr lang="en-US" altLang="ko-KR" sz="2400" b="1" dirty="0"/>
              <a:t>Inspector view</a:t>
            </a:r>
            <a:r>
              <a:rPr lang="en-US" altLang="ko-KR" sz="2400" dirty="0"/>
              <a:t>, </a:t>
            </a:r>
            <a:r>
              <a:rPr lang="en-US" altLang="ko-KR" sz="2400" dirty="0">
                <a:solidFill>
                  <a:srgbClr val="FF0000"/>
                </a:solidFill>
              </a:rPr>
              <a:t>change</a:t>
            </a:r>
            <a:r>
              <a:rPr lang="en-US" altLang="ko-KR" sz="2400" dirty="0"/>
              <a:t> its </a:t>
            </a:r>
            <a:r>
              <a:rPr lang="en-US" altLang="ko-KR" sz="2400" dirty="0">
                <a:solidFill>
                  <a:srgbClr val="0070C0"/>
                </a:solidFill>
              </a:rPr>
              <a:t>Texture Type </a:t>
            </a:r>
            <a:r>
              <a:rPr lang="en-US" altLang="ko-KR" sz="2400" dirty="0"/>
              <a:t>to </a:t>
            </a:r>
            <a:r>
              <a:rPr lang="en-US" altLang="ko-KR" sz="2400" dirty="0">
                <a:solidFill>
                  <a:srgbClr val="0070C0"/>
                </a:solidFill>
              </a:rPr>
              <a:t>Normal map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Check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Create from Grayscale option</a:t>
            </a:r>
            <a:r>
              <a:rPr lang="en-US" altLang="ko-KR" sz="2400" dirty="0"/>
              <a:t>, </a:t>
            </a:r>
            <a:r>
              <a:rPr lang="en-US" altLang="ko-KR" sz="2400" dirty="0">
                <a:solidFill>
                  <a:srgbClr val="FF0000"/>
                </a:solidFill>
              </a:rPr>
              <a:t>adjust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Bumpiness</a:t>
            </a:r>
            <a:r>
              <a:rPr lang="en-US" altLang="ko-KR" sz="2400" dirty="0"/>
              <a:t> and </a:t>
            </a:r>
            <a:r>
              <a:rPr lang="en-US" altLang="ko-KR" sz="2400" dirty="0">
                <a:solidFill>
                  <a:srgbClr val="0070C0"/>
                </a:solidFill>
              </a:rPr>
              <a:t>Filtering</a:t>
            </a:r>
            <a:r>
              <a:rPr lang="en-US" altLang="ko-KR" sz="2400" dirty="0"/>
              <a:t> as you like, and </a:t>
            </a:r>
            <a:r>
              <a:rPr lang="en-US" altLang="ko-KR" sz="2400" dirty="0">
                <a:solidFill>
                  <a:srgbClr val="FF0000"/>
                </a:solidFill>
              </a:rPr>
              <a:t>click</a:t>
            </a:r>
            <a:r>
              <a:rPr lang="en-US" altLang="ko-KR" sz="2400" dirty="0"/>
              <a:t> on Apply to save the changes:</a:t>
            </a:r>
            <a:endParaRPr lang="ko-KR" altLang="en-US" sz="8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4183394" cy="422306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E3F99-385B-44EA-A118-0386ABC9A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06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143" y="1845734"/>
            <a:ext cx="3873137" cy="402336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8. To convert your </a:t>
            </a:r>
            <a:r>
              <a:rPr lang="en-US" altLang="ko-KR" sz="2400" dirty="0" err="1"/>
              <a:t>Heightmap</a:t>
            </a:r>
            <a:r>
              <a:rPr lang="en-US" altLang="ko-KR" sz="2400" dirty="0"/>
              <a:t> externally, </a:t>
            </a:r>
            <a:r>
              <a:rPr lang="en-US" altLang="ko-KR" sz="2400" dirty="0">
                <a:solidFill>
                  <a:srgbClr val="FF0000"/>
                </a:solidFill>
              </a:rPr>
              <a:t>access</a:t>
            </a:r>
            <a:r>
              <a:rPr lang="en-US" altLang="ko-KR" sz="2400" dirty="0"/>
              <a:t> the website at </a:t>
            </a:r>
            <a:r>
              <a:rPr lang="en-US" altLang="ko-KR" sz="2400" dirty="0">
                <a:hlinkClick r:id="rId2"/>
              </a:rPr>
              <a:t>http://cpetry.github.io/NormalMap-Online/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Then, </a:t>
            </a:r>
            <a:r>
              <a:rPr lang="en-US" altLang="ko-KR" sz="2400" dirty="0">
                <a:solidFill>
                  <a:srgbClr val="FF0000"/>
                </a:solidFill>
              </a:rPr>
              <a:t>drag</a:t>
            </a:r>
            <a:r>
              <a:rPr lang="en-US" altLang="ko-KR" sz="2400" dirty="0"/>
              <a:t> the </a:t>
            </a:r>
            <a:r>
              <a:rPr lang="en-US" altLang="ko-KR" sz="2400" dirty="0">
                <a:solidFill>
                  <a:srgbClr val="0070C0"/>
                </a:solidFill>
              </a:rPr>
              <a:t>HEIGHT_battery.png</a:t>
            </a:r>
            <a:r>
              <a:rPr lang="en-US" altLang="ko-KR" sz="2400" dirty="0"/>
              <a:t> file to the appropriate image slot. </a:t>
            </a:r>
          </a:p>
          <a:p>
            <a:r>
              <a:rPr lang="en-US" altLang="ko-KR" sz="2400" dirty="0"/>
              <a:t>Feel free to play with the </a:t>
            </a:r>
            <a:r>
              <a:rPr lang="en-US" altLang="ko-KR" sz="2400" dirty="0">
                <a:solidFill>
                  <a:srgbClr val="0070C0"/>
                </a:solidFill>
              </a:rPr>
              <a:t>Strength, Level and Blur/Sharp parameters</a:t>
            </a:r>
            <a:r>
              <a:rPr lang="en-US" altLang="ko-KR" sz="2400" dirty="0"/>
              <a:t>:</a:t>
            </a:r>
            <a:endParaRPr lang="ko-KR" altLang="en-US" sz="8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4075" y="2798281"/>
            <a:ext cx="4468782" cy="25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9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143" y="1845734"/>
            <a:ext cx="7852228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9. Save the resulting Normal map as Battery_normal.jpg and add it to your Unity project.</a:t>
            </a:r>
            <a:endParaRPr lang="ko-KR" altLang="en-US" sz="11500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64" y="2766833"/>
            <a:ext cx="5986250" cy="34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30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43" y="1845734"/>
            <a:ext cx="4076337" cy="402336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10. </a:t>
            </a:r>
            <a:r>
              <a:rPr lang="en-US" altLang="ko-KR" sz="2800" b="1" dirty="0"/>
              <a:t>In Unity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</a:t>
            </a:r>
            <a:r>
              <a:rPr lang="en-US" altLang="ko-KR" sz="2800" dirty="0" err="1">
                <a:solidFill>
                  <a:srgbClr val="0070C0"/>
                </a:solidFill>
              </a:rPr>
              <a:t>Battery_normal</a:t>
            </a:r>
            <a:r>
              <a:rPr lang="en-US" altLang="ko-KR" sz="2800" dirty="0"/>
              <a:t> from the </a:t>
            </a:r>
            <a:r>
              <a:rPr lang="en-US" altLang="ko-KR" sz="2800" b="1" dirty="0"/>
              <a:t>Project</a:t>
            </a:r>
            <a:r>
              <a:rPr lang="en-US" altLang="ko-KR" sz="2800" dirty="0"/>
              <a:t> view. </a:t>
            </a:r>
          </a:p>
          <a:p>
            <a:r>
              <a:rPr lang="en-US" altLang="ko-KR" sz="2800" dirty="0"/>
              <a:t>Then, from the </a:t>
            </a:r>
            <a:r>
              <a:rPr lang="en-US" altLang="ko-KR" sz="2800" b="1" dirty="0"/>
              <a:t>Inspector view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FF0000"/>
                </a:solidFill>
              </a:rPr>
              <a:t>change</a:t>
            </a:r>
            <a:r>
              <a:rPr lang="en-US" altLang="ko-KR" sz="2800" dirty="0"/>
              <a:t> its </a:t>
            </a:r>
            <a:r>
              <a:rPr lang="en-US" altLang="ko-KR" sz="2800" dirty="0">
                <a:solidFill>
                  <a:srgbClr val="0070C0"/>
                </a:solidFill>
              </a:rPr>
              <a:t>Texture Type</a:t>
            </a:r>
            <a:r>
              <a:rPr lang="en-US" altLang="ko-KR" sz="2800" dirty="0"/>
              <a:t> to Normal, leaving the </a:t>
            </a:r>
            <a:r>
              <a:rPr lang="en-US" altLang="ko-KR" sz="2800" b="1" dirty="0"/>
              <a:t>Create from Grayscale </a:t>
            </a:r>
            <a:r>
              <a:rPr lang="en-US" altLang="ko-KR" sz="2800" dirty="0"/>
              <a:t>box </a:t>
            </a:r>
            <a:r>
              <a:rPr lang="en-US" altLang="ko-KR" sz="2800" dirty="0">
                <a:solidFill>
                  <a:srgbClr val="0070C0"/>
                </a:solidFill>
              </a:rPr>
              <a:t>unchecked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Click</a:t>
            </a:r>
            <a:r>
              <a:rPr lang="en-US" altLang="ko-KR" sz="2800" dirty="0"/>
              <a:t> on Apply to save the changes:</a:t>
            </a:r>
            <a:endParaRPr lang="ko-KR" altLang="en-US" sz="16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3702050" cy="37371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BA0C5-4640-4BBE-8C44-86573C7B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65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Applying Normal maps to a material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5771" y="1845734"/>
            <a:ext cx="4250509" cy="4453466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11. In the </a:t>
            </a:r>
            <a:r>
              <a:rPr lang="en-US" altLang="ko-KR" sz="2800" b="1" dirty="0"/>
              <a:t>Project view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FF0000"/>
                </a:solidFill>
              </a:rPr>
              <a:t>select</a:t>
            </a:r>
            <a:r>
              <a:rPr lang="en-US" altLang="ko-KR" sz="2800" dirty="0"/>
              <a:t> </a:t>
            </a:r>
            <a:r>
              <a:rPr lang="en-US" altLang="ko-KR" sz="2800" dirty="0" err="1">
                <a:solidFill>
                  <a:srgbClr val="0070C0"/>
                </a:solidFill>
              </a:rPr>
              <a:t>batteryPrefab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/>
              <a:t>Then, in the </a:t>
            </a:r>
            <a:r>
              <a:rPr lang="en-US" altLang="ko-KR" sz="2800" b="1" dirty="0"/>
              <a:t>Inspector view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FF0000"/>
                </a:solidFill>
              </a:rPr>
              <a:t>scroll down </a:t>
            </a:r>
            <a:r>
              <a:rPr lang="en-US" altLang="ko-KR" sz="2800" dirty="0"/>
              <a:t>to the </a:t>
            </a:r>
            <a:r>
              <a:rPr lang="en-US" altLang="ko-KR" sz="2800" dirty="0">
                <a:solidFill>
                  <a:srgbClr val="0070C0"/>
                </a:solidFill>
              </a:rPr>
              <a:t>Material component</a:t>
            </a:r>
            <a:r>
              <a:rPr lang="en-US" altLang="ko-KR" sz="2800" dirty="0"/>
              <a:t>, and </a:t>
            </a:r>
            <a:r>
              <a:rPr lang="en-US" altLang="ko-KR" sz="2800" dirty="0">
                <a:solidFill>
                  <a:srgbClr val="FF0000"/>
                </a:solidFill>
              </a:rPr>
              <a:t>assign</a:t>
            </a:r>
            <a:r>
              <a:rPr lang="en-US" altLang="ko-KR" sz="2800" dirty="0"/>
              <a:t> </a:t>
            </a:r>
            <a:r>
              <a:rPr lang="en-US" altLang="ko-KR" sz="2800" dirty="0" err="1">
                <a:solidFill>
                  <a:srgbClr val="0070C0"/>
                </a:solidFill>
              </a:rPr>
              <a:t>Battery_normal</a:t>
            </a:r>
            <a:r>
              <a:rPr lang="en-US" altLang="ko-KR" sz="2800" dirty="0"/>
              <a:t> to the </a:t>
            </a:r>
            <a:r>
              <a:rPr lang="en-US" altLang="ko-KR" sz="2800" dirty="0">
                <a:solidFill>
                  <a:srgbClr val="0070C0"/>
                </a:solidFill>
              </a:rPr>
              <a:t>Normal Map </a:t>
            </a:r>
            <a:r>
              <a:rPr lang="en-US" altLang="ko-KR" sz="2800" dirty="0"/>
              <a:t>slot.</a:t>
            </a:r>
          </a:p>
          <a:p>
            <a:pPr lvl="1"/>
            <a:r>
              <a:rPr lang="en-US" altLang="ko-KR" sz="2600" dirty="0"/>
              <a:t>Battery-Albedo to Albedo</a:t>
            </a:r>
          </a:p>
          <a:p>
            <a:pPr lvl="1"/>
            <a:r>
              <a:rPr lang="en-US" altLang="ko-KR" sz="2600" dirty="0"/>
              <a:t>Battery-specular to specular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989046"/>
            <a:ext cx="3702050" cy="37371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F44832-B98F-4A45-B07C-FE2642A1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069" y="0"/>
            <a:ext cx="475931" cy="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/>
              <a:t>Creating and saving texture maps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The </a:t>
            </a:r>
            <a:r>
              <a:rPr lang="en-US" altLang="ko-KR" sz="2800" dirty="0">
                <a:solidFill>
                  <a:srgbClr val="0070C0"/>
                </a:solidFill>
              </a:rPr>
              <a:t>visual aspects </a:t>
            </a:r>
            <a:r>
              <a:rPr lang="en-US" altLang="ko-KR" sz="2800" dirty="0"/>
              <a:t>of a </a:t>
            </a:r>
            <a:r>
              <a:rPr lang="en-US" altLang="ko-KR" sz="2800" b="1" dirty="0"/>
              <a:t>material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0070C0"/>
                </a:solidFill>
              </a:rPr>
              <a:t>can be modified </a:t>
            </a:r>
            <a:r>
              <a:rPr lang="en-US" altLang="ko-KR" sz="2800" dirty="0"/>
              <a:t>through the use of </a:t>
            </a:r>
            <a:r>
              <a:rPr lang="en-US" altLang="ko-KR" sz="2800" dirty="0">
                <a:solidFill>
                  <a:srgbClr val="0070C0"/>
                </a:solidFill>
              </a:rPr>
              <a:t>textures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/>
              <a:t>In order to </a:t>
            </a:r>
            <a:r>
              <a:rPr lang="en-US" altLang="ko-KR" sz="2800" dirty="0">
                <a:solidFill>
                  <a:srgbClr val="FF0000"/>
                </a:solidFill>
              </a:rPr>
              <a:t>create</a:t>
            </a:r>
            <a:r>
              <a:rPr lang="en-US" altLang="ko-KR" sz="2800" dirty="0"/>
              <a:t> and </a:t>
            </a:r>
            <a:r>
              <a:rPr lang="en-US" altLang="ko-KR" sz="2800" dirty="0">
                <a:solidFill>
                  <a:srgbClr val="FF0000"/>
                </a:solidFill>
              </a:rPr>
              <a:t>edit</a:t>
            </a:r>
            <a:r>
              <a:rPr lang="en-US" altLang="ko-KR" sz="2800" dirty="0"/>
              <a:t> image files, </a:t>
            </a:r>
          </a:p>
          <a:p>
            <a:pPr lvl="1"/>
            <a:r>
              <a:rPr lang="en-US" altLang="ko-KR" sz="2600" dirty="0"/>
              <a:t>you will need an </a:t>
            </a:r>
            <a:r>
              <a:rPr lang="en-US" altLang="ko-KR" sz="2600" b="1" dirty="0"/>
              <a:t>image editor </a:t>
            </a:r>
            <a:r>
              <a:rPr lang="en-US" altLang="ko-KR" sz="2600" dirty="0"/>
              <a:t>such as </a:t>
            </a:r>
          </a:p>
          <a:p>
            <a:pPr lvl="2"/>
            <a:r>
              <a:rPr lang="en-US" altLang="ko-KR" sz="2200" dirty="0">
                <a:solidFill>
                  <a:srgbClr val="0070C0"/>
                </a:solidFill>
              </a:rPr>
              <a:t>Adobe Photoshop </a:t>
            </a:r>
            <a:r>
              <a:rPr lang="en-US" altLang="ko-KR" sz="2200" dirty="0"/>
              <a:t>(the industry standard, and has its native format supported by Unity), </a:t>
            </a:r>
          </a:p>
          <a:p>
            <a:pPr lvl="2"/>
            <a:r>
              <a:rPr lang="en-US" altLang="ko-KR" sz="2200" dirty="0">
                <a:solidFill>
                  <a:srgbClr val="0070C0"/>
                </a:solidFill>
              </a:rPr>
              <a:t>GIMP</a:t>
            </a:r>
            <a:r>
              <a:rPr lang="en-US" altLang="ko-KR" sz="2200" dirty="0"/>
              <a:t> (I </a:t>
            </a:r>
            <a:r>
              <a:rPr lang="en-US" altLang="ko-KR" sz="2200" dirty="0" err="1"/>
              <a:t>usedGIMP</a:t>
            </a:r>
            <a:r>
              <a:rPr lang="en-US" altLang="ko-KR" sz="2200" dirty="0"/>
              <a:t> for the steps in this PPT)</a:t>
            </a:r>
          </a:p>
          <a:p>
            <a:pPr lvl="2"/>
            <a:r>
              <a:rPr lang="en-US" altLang="ko-KR" sz="2200" dirty="0"/>
              <a:t>and so on. </a:t>
            </a:r>
          </a:p>
        </p:txBody>
      </p:sp>
    </p:spTree>
    <p:extLst>
      <p:ext uri="{BB962C8B-B14F-4D97-AF65-F5344CB8AC3E}">
        <p14:creationId xmlns:p14="http://schemas.microsoft.com/office/powerpoint/2010/main" val="236841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1681</TotalTime>
  <Words>4424</Words>
  <Application>Microsoft Office PowerPoint</Application>
  <PresentationFormat>On-screen Show (4:3)</PresentationFormat>
  <Paragraphs>407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맑은 고딕</vt:lpstr>
      <vt:lpstr>Calibri</vt:lpstr>
      <vt:lpstr>Calibri Light</vt:lpstr>
      <vt:lpstr>Wingdings</vt:lpstr>
      <vt:lpstr>Retrospect</vt:lpstr>
      <vt:lpstr>3D Game Basic</vt:lpstr>
      <vt:lpstr>Note :</vt:lpstr>
      <vt:lpstr>Material in Unity [1]</vt:lpstr>
      <vt:lpstr>Material in Unity [2]</vt:lpstr>
      <vt:lpstr>Creating Material</vt:lpstr>
      <vt:lpstr>Creating Material</vt:lpstr>
      <vt:lpstr>Creating Material - Intro</vt:lpstr>
      <vt:lpstr>Creating Material - Intro</vt:lpstr>
      <vt:lpstr>Creating and saving texture maps</vt:lpstr>
      <vt:lpstr>Creating and saving texture maps</vt:lpstr>
      <vt:lpstr>Creating and saving texture maps</vt:lpstr>
      <vt:lpstr>Creating and saving texture maps</vt:lpstr>
      <vt:lpstr>SPECULAR WORKFLOW</vt:lpstr>
      <vt:lpstr>Specular workflow</vt:lpstr>
      <vt:lpstr>Specular workflow - Albedo</vt:lpstr>
      <vt:lpstr>Specular workflow - Specular</vt:lpstr>
      <vt:lpstr>METALLIC WORKFLOW</vt:lpstr>
      <vt:lpstr>Metallic workflow</vt:lpstr>
      <vt:lpstr>Metallic workflow - Albedo</vt:lpstr>
      <vt:lpstr>Metallic workflow - Smoothness</vt:lpstr>
      <vt:lpstr>Workflows</vt:lpstr>
      <vt:lpstr>Workflows</vt:lpstr>
      <vt:lpstr>OTHER MATERIALS</vt:lpstr>
      <vt:lpstr>Other Material Properties [1]</vt:lpstr>
      <vt:lpstr>Other Material Properties [2]</vt:lpstr>
      <vt:lpstr>Unity samples and documents</vt:lpstr>
      <vt:lpstr>MINI-PROJECTS CLASS 07</vt:lpstr>
      <vt:lpstr>Creating Material</vt:lpstr>
      <vt:lpstr>Creating a basic material with Standard Shader (Specular setup)</vt:lpstr>
      <vt:lpstr>Basic Material with  Specular Shader - Preparation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</vt:lpstr>
      <vt:lpstr>Basic Material with  Specular Shader – How?</vt:lpstr>
      <vt:lpstr>Basic Material with  Specular Shader – How?</vt:lpstr>
      <vt:lpstr>Basic Material with  Specular Shader – How?</vt:lpstr>
      <vt:lpstr>Basic Material with  Specular Shader – How?</vt:lpstr>
      <vt:lpstr>Basic Material with  Specular Shader – How?</vt:lpstr>
      <vt:lpstr>Basic Material with  Specular Shader – How?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Adapting a basic material from Specular setup to Metallic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  <vt:lpstr>Applying Normal maps to a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Game Basic</dc:title>
  <dc:creator>Handityo Aulia putra</dc:creator>
  <cp:lastModifiedBy>Aulia Handityo</cp:lastModifiedBy>
  <cp:revision>86</cp:revision>
  <dcterms:created xsi:type="dcterms:W3CDTF">2017-09-26T05:42:20Z</dcterms:created>
  <dcterms:modified xsi:type="dcterms:W3CDTF">2018-09-30T18:06:00Z</dcterms:modified>
</cp:coreProperties>
</file>